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71" r:id="rId1"/>
    <p:sldMasterId id="2147483683" r:id="rId2"/>
    <p:sldMasterId id="2147483696" r:id="rId3"/>
    <p:sldMasterId id="2147483708" r:id="rId4"/>
    <p:sldMasterId id="2147483720" r:id="rId5"/>
    <p:sldMasterId id="2147483732" r:id="rId6"/>
  </p:sldMasterIdLst>
  <p:notesMasterIdLst>
    <p:notesMasterId r:id="rId16"/>
  </p:notesMasterIdLst>
  <p:sldIdLst>
    <p:sldId id="260" r:id="rId7"/>
    <p:sldId id="393" r:id="rId8"/>
    <p:sldId id="325" r:id="rId9"/>
    <p:sldId id="313" r:id="rId10"/>
    <p:sldId id="326" r:id="rId11"/>
    <p:sldId id="327" r:id="rId12"/>
    <p:sldId id="331" r:id="rId13"/>
    <p:sldId id="333" r:id="rId14"/>
    <p:sldId id="341" r:id="rId15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912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10" Type="http://schemas.openxmlformats.org/officeDocument/2006/relationships/slide" Target="slides/slide4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GV đọc</a:t>
            </a:r>
            <a:r>
              <a:rPr lang="en-US" baseline="0"/>
              <a:t> mẫu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8259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AFEA3F6-B450-4284-BB2C-4DA94784FD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8259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8080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GV đọc</a:t>
            </a:r>
            <a:r>
              <a:rPr lang="en-US" baseline="0"/>
              <a:t> mẫu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8259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AFEA3F6-B450-4284-BB2C-4DA94784FD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8259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8080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286000" y="514350"/>
            <a:ext cx="4572000" cy="25717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vi-VN" dirty="0"/>
              <a:t>- GV đọc mẫu – gọi HS đọc lại</a:t>
            </a:r>
            <a:endParaRPr lang="en-US" dirty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r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A1316A0-1EA7-40BB-B356-B110497CD7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pPr marL="0" marR="0" lvl="0" indent="0" algn="r" defTabSz="91281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8259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AFEA3F6-B450-4284-BB2C-4DA94784FD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8259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46872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GV đọc</a:t>
            </a:r>
            <a:r>
              <a:rPr lang="en-US" baseline="0"/>
              <a:t> mẫu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8259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AFEA3F6-B450-4284-BB2C-4DA94784FD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8259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8080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GV đọc</a:t>
            </a:r>
            <a:r>
              <a:rPr lang="en-US" baseline="0"/>
              <a:t> mẫu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8259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AFEA3F6-B450-4284-BB2C-4DA94784FD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8259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8080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2817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531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60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F851F-4C9B-4ED8-A706-7687066F5A2C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045C-80A1-433A-B3B9-3018D210B4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4030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F851F-4C9B-4ED8-A706-7687066F5A2C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045C-80A1-433A-B3B9-3018D210B4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48569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F851F-4C9B-4ED8-A706-7687066F5A2C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045C-80A1-433A-B3B9-3018D210B4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7481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2802" y="1600205"/>
            <a:ext cx="7211484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7484" y="1600205"/>
            <a:ext cx="7211483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F851F-4C9B-4ED8-A706-7687066F5A2C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045C-80A1-433A-B3B9-3018D210B4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2667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F851F-4C9B-4ED8-A706-7687066F5A2C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045C-80A1-433A-B3B9-3018D210B4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01168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F851F-4C9B-4ED8-A706-7687066F5A2C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045C-80A1-433A-B3B9-3018D210B4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8883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F851F-4C9B-4ED8-A706-7687066F5A2C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045C-80A1-433A-B3B9-3018D210B4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5414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5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6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5" y="1435104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F851F-4C9B-4ED8-A706-7687066F5A2C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045C-80A1-433A-B3B9-3018D210B4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10471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497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F851F-4C9B-4ED8-A706-7687066F5A2C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045C-80A1-433A-B3B9-3018D210B4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53663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F851F-4C9B-4ED8-A706-7687066F5A2C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045C-80A1-433A-B3B9-3018D210B4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0848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783484" y="274643"/>
            <a:ext cx="3655483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2803" y="274643"/>
            <a:ext cx="10767484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F851F-4C9B-4ED8-A706-7687066F5A2C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045C-80A1-433A-B3B9-3018D210B4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5801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8">
  <p:cSld name="Title only 18">
    <p:spTree>
      <p:nvGrpSpPr>
        <p:cNvPr id="1" name="Shape 20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9" name="Google Shape;2059;p28"/>
          <p:cNvSpPr txBox="1">
            <a:spLocks noGrp="1"/>
          </p:cNvSpPr>
          <p:nvPr>
            <p:ph type="title"/>
          </p:nvPr>
        </p:nvSpPr>
        <p:spPr>
          <a:xfrm>
            <a:off x="960000" y="736833"/>
            <a:ext cx="10080000" cy="1367200"/>
          </a:xfrm>
          <a:prstGeom prst="rect">
            <a:avLst/>
          </a:prstGeom>
        </p:spPr>
        <p:txBody>
          <a:bodyPr spcFirstLastPara="1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72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Coming Soon"/>
                <a:ea typeface="Coming Soon"/>
                <a:cs typeface="Coming Soon"/>
                <a:sym typeface="Coming Soon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Coming Soon"/>
                <a:ea typeface="Coming Soon"/>
                <a:cs typeface="Coming Soon"/>
                <a:sym typeface="Coming Soon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Coming Soon"/>
                <a:ea typeface="Coming Soon"/>
                <a:cs typeface="Coming Soon"/>
                <a:sym typeface="Coming Soon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Coming Soon"/>
                <a:ea typeface="Coming Soon"/>
                <a:cs typeface="Coming Soon"/>
                <a:sym typeface="Coming Soon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Coming Soon"/>
                <a:ea typeface="Coming Soon"/>
                <a:cs typeface="Coming Soon"/>
                <a:sym typeface="Coming Soon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Coming Soon"/>
                <a:ea typeface="Coming Soon"/>
                <a:cs typeface="Coming Soon"/>
                <a:sym typeface="Coming Soon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Coming Soon"/>
                <a:ea typeface="Coming Soon"/>
                <a:cs typeface="Coming Soon"/>
                <a:sym typeface="Coming Soon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Coming Soon"/>
                <a:ea typeface="Coming Soon"/>
                <a:cs typeface="Coming Soon"/>
                <a:sym typeface="Coming Soon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0749107"/>
      </p:ext>
    </p:extLst>
  </p:cSld>
  <p:clrMapOvr>
    <a:masterClrMapping/>
  </p:clrMapOvr>
  <p:transition spd="slow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9FF9A-EBB0-CC70-22BB-ED07FCC69C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4E80801-2281-BC0F-041C-935C5D0D42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0A8DDF-0E1C-7A10-2776-9835FF21743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F5A0AD3F-E348-4FC8-90C2-FDD52E0EAC8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5DFE92-381E-581A-3D54-82D4F563B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A86FF3-F0C5-6999-2681-45DA93E72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C5453589-D237-46D5-A9F2-9C82B5D23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14512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07EC8C-5600-9F9A-4A0E-6000437282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352AC9-EC02-8D3C-DA42-83BD7CDD35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20FAE2-C414-BC32-9599-4C409814265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F5A0AD3F-E348-4FC8-90C2-FDD52E0EAC8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ED8814-49ED-572B-BE76-E1863573FE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F8ED80-7FAD-CEF1-64F9-4B28BF26F1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C5453589-D237-46D5-A9F2-9C82B5D23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29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F32E5B-FB87-2899-DC8C-578C436E75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63D5A4-5D3E-BBA4-CC08-FEF85D85EB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79257F-693F-B3EC-1455-AF40D4F2A2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F5A0AD3F-E348-4FC8-90C2-FDD52E0EAC8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72C116-1081-E08E-4A5E-8209471BD7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E3E4FB-6200-B44E-7746-8DA5E2CD32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C5453589-D237-46D5-A9F2-9C82B5D23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19602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2FAE28-E52D-240E-8D7D-5A3E30D132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062A7E-77F8-6212-9CB1-86CB965025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E2EE07-20C3-1815-D0B2-157B1BB087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DB2636C-AD78-99E5-4222-759FBDFA4DF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F5A0AD3F-E348-4FC8-90C2-FDD52E0EAC8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F2B442-626A-5E55-5D28-0992D4DA9F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82BA477-1197-01A0-587E-79C6FC2922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C5453589-D237-46D5-A9F2-9C82B5D23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5032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09B005-0291-434E-F327-6538A80A0D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1B6588-0F74-7636-9DCB-284D9CCB84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B95A1E-505D-3D36-944B-6B58659760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C89F106-665F-213C-814E-06A85EDBCF8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CADEB00-CDDF-D3F4-0630-575A13D852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92B0220-1229-3D30-5522-AB02E350E62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F5A0AD3F-E348-4FC8-90C2-FDD52E0EAC8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569C7C8-F2ED-4C72-B913-AA0D3784A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EF4B043-8AE3-9DA4-B6DB-E01D1DD232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C5453589-D237-46D5-A9F2-9C82B5D23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79886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4381E1-DA21-4A49-F4F3-514F785A4F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101B3E5-83B2-6299-C505-AB13BADA410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F5A0AD3F-E348-4FC8-90C2-FDD52E0EAC8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0EB139-CC0D-B0AF-5110-8DC34AC2DF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249F0D-3C24-7462-595D-D4BB119817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C5453589-D237-46D5-A9F2-9C82B5D23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573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835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064634-3299-3D1E-5995-482065FFA45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F5A0AD3F-E348-4FC8-90C2-FDD52E0EAC8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902ABD-0F09-1A8F-6578-0BF83D9461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82058F-504E-DF56-429B-C5E95E008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C5453589-D237-46D5-A9F2-9C82B5D23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02861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39C8A-0C5E-DCF2-87C0-ECF504E463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1DD95C-7953-977B-43CD-7D12188C4B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74042AE-266D-3C55-2E9F-15C76766D6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69B731-5EFB-F3CD-9B48-DBFCB733DF6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F5A0AD3F-E348-4FC8-90C2-FDD52E0EAC8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6B066D-FD01-1E3E-E15E-7662166FF0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8103CD-03E5-4A7A-2571-FDEAF4DF9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C5453589-D237-46D5-A9F2-9C82B5D23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15800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0AF31D-D3C2-C0A4-5A55-AC4253B29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B41CE94-3EBD-DA09-C2AC-8A6EA17A59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EED5FC2-B70A-97E0-0B85-55B491D280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F256EC-12F0-C611-B92A-19FB66CCE0C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F5A0AD3F-E348-4FC8-90C2-FDD52E0EAC8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43C479-479C-A33D-9E7A-83C1D245B3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F40189-B42C-B538-941F-D7F0526F41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C5453589-D237-46D5-A9F2-9C82B5D23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39770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2BB4E3-D225-D33A-C738-4F75E84ED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E799EE8-2E77-1CE4-CB7F-92C2E455EB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82448E-742A-C27D-DFB4-958CE7513DC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F5A0AD3F-E348-4FC8-90C2-FDD52E0EAC8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1773B0-7F08-B267-AC0B-5F923A040F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602E86-4A05-1848-5D47-ED4A733F2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C5453589-D237-46D5-A9F2-9C82B5D23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81822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23ED281-5CE5-C8F8-8C6B-96F1010DEE9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3894BD-00E4-5214-D418-900D9BDF7A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9CB634-12DC-5183-AD74-008143FD19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F5A0AD3F-E348-4FC8-90C2-FDD52E0EAC8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A58A29-B047-C1B1-6A8F-E28098292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439461-C9E3-67B2-3159-4161ED139D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C5453589-D237-46D5-A9F2-9C82B5D23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1323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9FF9A-EBB0-CC70-22BB-ED07FCC69C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4E80801-2281-BC0F-041C-935C5D0D42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0A8DDF-0E1C-7A10-2776-9835FF21743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A0AD3F-E348-4FC8-90C2-FDD52E0EAC8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5DFE92-381E-581A-3D54-82D4F563B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A86FF3-F0C5-6999-2681-45DA93E72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453589-D237-46D5-A9F2-9C82B5D23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06579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07EC8C-5600-9F9A-4A0E-6000437282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352AC9-EC02-8D3C-DA42-83BD7CDD35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20FAE2-C414-BC32-9599-4C409814265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A0AD3F-E348-4FC8-90C2-FDD52E0EAC8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ED8814-49ED-572B-BE76-E1863573FE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F8ED80-7FAD-CEF1-64F9-4B28BF26F1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453589-D237-46D5-A9F2-9C82B5D23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71895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F32E5B-FB87-2899-DC8C-578C436E75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63D5A4-5D3E-BBA4-CC08-FEF85D85EB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79257F-693F-B3EC-1455-AF40D4F2A2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A0AD3F-E348-4FC8-90C2-FDD52E0EAC8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72C116-1081-E08E-4A5E-8209471BD7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E3E4FB-6200-B44E-7746-8DA5E2CD32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453589-D237-46D5-A9F2-9C82B5D23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99305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2FAE28-E52D-240E-8D7D-5A3E30D132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062A7E-77F8-6212-9CB1-86CB965025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E2EE07-20C3-1815-D0B2-157B1BB087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DB2636C-AD78-99E5-4222-759FBDFA4DF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A0AD3F-E348-4FC8-90C2-FDD52E0EAC8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F2B442-626A-5E55-5D28-0992D4DA9F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82BA477-1197-01A0-587E-79C6FC2922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453589-D237-46D5-A9F2-9C82B5D23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28685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09B005-0291-434E-F327-6538A80A0D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1B6588-0F74-7636-9DCB-284D9CCB84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B95A1E-505D-3D36-944B-6B58659760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C89F106-665F-213C-814E-06A85EDBCF8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CADEB00-CDDF-D3F4-0630-575A13D852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92B0220-1229-3D30-5522-AB02E350E62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A0AD3F-E348-4FC8-90C2-FDD52E0EAC8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569C7C8-F2ED-4C72-B913-AA0D3784A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EF4B043-8AE3-9DA4-B6DB-E01D1DD232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453589-D237-46D5-A9F2-9C82B5D23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3075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798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4381E1-DA21-4A49-F4F3-514F785A4F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101B3E5-83B2-6299-C505-AB13BADA410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A0AD3F-E348-4FC8-90C2-FDD52E0EAC8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0EB139-CC0D-B0AF-5110-8DC34AC2DF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249F0D-3C24-7462-595D-D4BB119817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453589-D237-46D5-A9F2-9C82B5D23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31818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064634-3299-3D1E-5995-482065FFA45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A0AD3F-E348-4FC8-90C2-FDD52E0EAC8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902ABD-0F09-1A8F-6578-0BF83D9461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82058F-504E-DF56-429B-C5E95E008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453589-D237-46D5-A9F2-9C82B5D23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6158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39C8A-0C5E-DCF2-87C0-ECF504E463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1DD95C-7953-977B-43CD-7D12188C4B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74042AE-266D-3C55-2E9F-15C76766D6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69B731-5EFB-F3CD-9B48-DBFCB733DF6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A0AD3F-E348-4FC8-90C2-FDD52E0EAC8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6B066D-FD01-1E3E-E15E-7662166FF0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8103CD-03E5-4A7A-2571-FDEAF4DF9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453589-D237-46D5-A9F2-9C82B5D23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42147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0AF31D-D3C2-C0A4-5A55-AC4253B29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B41CE94-3EBD-DA09-C2AC-8A6EA17A59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EED5FC2-B70A-97E0-0B85-55B491D280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F256EC-12F0-C611-B92A-19FB66CCE0C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A0AD3F-E348-4FC8-90C2-FDD52E0EAC8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43C479-479C-A33D-9E7A-83C1D245B3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F40189-B42C-B538-941F-D7F0526F41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453589-D237-46D5-A9F2-9C82B5D23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38304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2BB4E3-D225-D33A-C738-4F75E84ED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E799EE8-2E77-1CE4-CB7F-92C2E455EB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82448E-742A-C27D-DFB4-958CE7513DC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A0AD3F-E348-4FC8-90C2-FDD52E0EAC8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1773B0-7F08-B267-AC0B-5F923A040F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602E86-4A05-1848-5D47-ED4A733F2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453589-D237-46D5-A9F2-9C82B5D23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50519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23ED281-5CE5-C8F8-8C6B-96F1010DEE9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3894BD-00E4-5214-D418-900D9BDF7A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9CB634-12DC-5183-AD74-008143FD19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A0AD3F-E348-4FC8-90C2-FDD52E0EAC8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A58A29-B047-C1B1-6A8F-E28098292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439461-C9E3-67B2-3159-4161ED139D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453589-D237-46D5-A9F2-9C82B5D23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73939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9FF9A-EBB0-CC70-22BB-ED07FCC69C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4E80801-2281-BC0F-041C-935C5D0D42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0A8DDF-0E1C-7A10-2776-9835FF21743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A0AD3F-E348-4FC8-90C2-FDD52E0EAC8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5DFE92-381E-581A-3D54-82D4F563B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A86FF3-F0C5-6999-2681-45DA93E72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453589-D237-46D5-A9F2-9C82B5D23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69043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07EC8C-5600-9F9A-4A0E-6000437282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352AC9-EC02-8D3C-DA42-83BD7CDD35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20FAE2-C414-BC32-9599-4C409814265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A0AD3F-E348-4FC8-90C2-FDD52E0EAC8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ED8814-49ED-572B-BE76-E1863573FE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F8ED80-7FAD-CEF1-64F9-4B28BF26F1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453589-D237-46D5-A9F2-9C82B5D23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474345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F32E5B-FB87-2899-DC8C-578C436E75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63D5A4-5D3E-BBA4-CC08-FEF85D85EB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79257F-693F-B3EC-1455-AF40D4F2A2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A0AD3F-E348-4FC8-90C2-FDD52E0EAC8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72C116-1081-E08E-4A5E-8209471BD7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E3E4FB-6200-B44E-7746-8DA5E2CD32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453589-D237-46D5-A9F2-9C82B5D23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91883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2FAE28-E52D-240E-8D7D-5A3E30D132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062A7E-77F8-6212-9CB1-86CB965025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E2EE07-20C3-1815-D0B2-157B1BB087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DB2636C-AD78-99E5-4222-759FBDFA4DF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A0AD3F-E348-4FC8-90C2-FDD52E0EAC8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F2B442-626A-5E55-5D28-0992D4DA9F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82BA477-1197-01A0-587E-79C6FC2922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453589-D237-46D5-A9F2-9C82B5D23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1261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075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09B005-0291-434E-F327-6538A80A0D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1B6588-0F74-7636-9DCB-284D9CCB84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B95A1E-505D-3D36-944B-6B58659760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C89F106-665F-213C-814E-06A85EDBCF8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CADEB00-CDDF-D3F4-0630-575A13D852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92B0220-1229-3D30-5522-AB02E350E62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A0AD3F-E348-4FC8-90C2-FDD52E0EAC8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569C7C8-F2ED-4C72-B913-AA0D3784A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EF4B043-8AE3-9DA4-B6DB-E01D1DD232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453589-D237-46D5-A9F2-9C82B5D23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93832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4381E1-DA21-4A49-F4F3-514F785A4F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101B3E5-83B2-6299-C505-AB13BADA410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A0AD3F-E348-4FC8-90C2-FDD52E0EAC8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0EB139-CC0D-B0AF-5110-8DC34AC2DF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249F0D-3C24-7462-595D-D4BB119817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453589-D237-46D5-A9F2-9C82B5D23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39845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064634-3299-3D1E-5995-482065FFA45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A0AD3F-E348-4FC8-90C2-FDD52E0EAC8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902ABD-0F09-1A8F-6578-0BF83D9461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82058F-504E-DF56-429B-C5E95E008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453589-D237-46D5-A9F2-9C82B5D23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77638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39C8A-0C5E-DCF2-87C0-ECF504E463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1DD95C-7953-977B-43CD-7D12188C4B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74042AE-266D-3C55-2E9F-15C76766D6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69B731-5EFB-F3CD-9B48-DBFCB733DF6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A0AD3F-E348-4FC8-90C2-FDD52E0EAC8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6B066D-FD01-1E3E-E15E-7662166FF0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8103CD-03E5-4A7A-2571-FDEAF4DF9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453589-D237-46D5-A9F2-9C82B5D23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92464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0AF31D-D3C2-C0A4-5A55-AC4253B29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B41CE94-3EBD-DA09-C2AC-8A6EA17A59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EED5FC2-B70A-97E0-0B85-55B491D280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F256EC-12F0-C611-B92A-19FB66CCE0C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A0AD3F-E348-4FC8-90C2-FDD52E0EAC8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43C479-479C-A33D-9E7A-83C1D245B3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F40189-B42C-B538-941F-D7F0526F41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453589-D237-46D5-A9F2-9C82B5D23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8563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2BB4E3-D225-D33A-C738-4F75E84ED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E799EE8-2E77-1CE4-CB7F-92C2E455EB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82448E-742A-C27D-DFB4-958CE7513DC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A0AD3F-E348-4FC8-90C2-FDD52E0EAC8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1773B0-7F08-B267-AC0B-5F923A040F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602E86-4A05-1848-5D47-ED4A733F2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453589-D237-46D5-A9F2-9C82B5D23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69040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23ED281-5CE5-C8F8-8C6B-96F1010DEE9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3894BD-00E4-5214-D418-900D9BDF7A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9CB634-12DC-5183-AD74-008143FD19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A0AD3F-E348-4FC8-90C2-FDD52E0EAC8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A58A29-B047-C1B1-6A8F-E28098292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439461-C9E3-67B2-3159-4161ED139D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453589-D237-46D5-A9F2-9C82B5D23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5031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9FF9A-EBB0-CC70-22BB-ED07FCC69C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4E80801-2281-BC0F-041C-935C5D0D42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0A8DDF-0E1C-7A10-2776-9835FF21743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A0AD3F-E348-4FC8-90C2-FDD52E0EAC8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5DFE92-381E-581A-3D54-82D4F563B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A86FF3-F0C5-6999-2681-45DA93E72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453589-D237-46D5-A9F2-9C82B5D23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06166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07EC8C-5600-9F9A-4A0E-6000437282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352AC9-EC02-8D3C-DA42-83BD7CDD35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20FAE2-C414-BC32-9599-4C409814265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A0AD3F-E348-4FC8-90C2-FDD52E0EAC8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ED8814-49ED-572B-BE76-E1863573FE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F8ED80-7FAD-CEF1-64F9-4B28BF26F1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453589-D237-46D5-A9F2-9C82B5D23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53122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F32E5B-FB87-2899-DC8C-578C436E75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63D5A4-5D3E-BBA4-CC08-FEF85D85EB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79257F-693F-B3EC-1455-AF40D4F2A2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A0AD3F-E348-4FC8-90C2-FDD52E0EAC8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72C116-1081-E08E-4A5E-8209471BD7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E3E4FB-6200-B44E-7746-8DA5E2CD32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453589-D237-46D5-A9F2-9C82B5D23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06338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801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2FAE28-E52D-240E-8D7D-5A3E30D132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062A7E-77F8-6212-9CB1-86CB965025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E2EE07-20C3-1815-D0B2-157B1BB087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DB2636C-AD78-99E5-4222-759FBDFA4DF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A0AD3F-E348-4FC8-90C2-FDD52E0EAC8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F2B442-626A-5E55-5D28-0992D4DA9F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82BA477-1197-01A0-587E-79C6FC2922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453589-D237-46D5-A9F2-9C82B5D23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67546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09B005-0291-434E-F327-6538A80A0D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1B6588-0F74-7636-9DCB-284D9CCB84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B95A1E-505D-3D36-944B-6B58659760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C89F106-665F-213C-814E-06A85EDBCF8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CADEB00-CDDF-D3F4-0630-575A13D852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92B0220-1229-3D30-5522-AB02E350E62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A0AD3F-E348-4FC8-90C2-FDD52E0EAC8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569C7C8-F2ED-4C72-B913-AA0D3784A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EF4B043-8AE3-9DA4-B6DB-E01D1DD232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453589-D237-46D5-A9F2-9C82B5D23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39424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4381E1-DA21-4A49-F4F3-514F785A4F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101B3E5-83B2-6299-C505-AB13BADA410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A0AD3F-E348-4FC8-90C2-FDD52E0EAC8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0EB139-CC0D-B0AF-5110-8DC34AC2DF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249F0D-3C24-7462-595D-D4BB119817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453589-D237-46D5-A9F2-9C82B5D23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68802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064634-3299-3D1E-5995-482065FFA45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A0AD3F-E348-4FC8-90C2-FDD52E0EAC8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902ABD-0F09-1A8F-6578-0BF83D9461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82058F-504E-DF56-429B-C5E95E008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453589-D237-46D5-A9F2-9C82B5D23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37323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39C8A-0C5E-DCF2-87C0-ECF504E463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1DD95C-7953-977B-43CD-7D12188C4B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74042AE-266D-3C55-2E9F-15C76766D6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69B731-5EFB-F3CD-9B48-DBFCB733DF6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A0AD3F-E348-4FC8-90C2-FDD52E0EAC8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6B066D-FD01-1E3E-E15E-7662166FF0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8103CD-03E5-4A7A-2571-FDEAF4DF9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453589-D237-46D5-A9F2-9C82B5D23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13794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0AF31D-D3C2-C0A4-5A55-AC4253B29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B41CE94-3EBD-DA09-C2AC-8A6EA17A59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EED5FC2-B70A-97E0-0B85-55B491D280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F256EC-12F0-C611-B92A-19FB66CCE0C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A0AD3F-E348-4FC8-90C2-FDD52E0EAC8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43C479-479C-A33D-9E7A-83C1D245B3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F40189-B42C-B538-941F-D7F0526F41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453589-D237-46D5-A9F2-9C82B5D23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57708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2BB4E3-D225-D33A-C738-4F75E84ED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E799EE8-2E77-1CE4-CB7F-92C2E455EB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82448E-742A-C27D-DFB4-958CE7513DC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A0AD3F-E348-4FC8-90C2-FDD52E0EAC8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1773B0-7F08-B267-AC0B-5F923A040F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602E86-4A05-1848-5D47-ED4A733F2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453589-D237-46D5-A9F2-9C82B5D23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254533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23ED281-5CE5-C8F8-8C6B-96F1010DEE9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3894BD-00E4-5214-D418-900D9BDF7A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9CB634-12DC-5183-AD74-008143FD19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A0AD3F-E348-4FC8-90C2-FDD52E0EAC8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A58A29-B047-C1B1-6A8F-E28098292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439461-C9E3-67B2-3159-4161ED139D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453589-D237-46D5-A9F2-9C82B5D23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528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495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1069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569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D277C-D2BF-45CB-B9B1-631697971ECF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6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EEF6509B-4803-4DF7-8DC2-1A364CDF790B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-1805940" y="0"/>
            <a:ext cx="1550372" cy="1550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0928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EF851F-4C9B-4ED8-A706-7687066F5A2C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5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1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F2045C-80A1-433A-B3B9-3018D210B46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E0E7951-61B8-2047-D174-98BC84BD04DA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1455764-895D-E3A2-0443-AB3B0F648102}"/>
              </a:ext>
            </a:extLst>
          </p:cNvPr>
          <p:cNvSpPr/>
          <p:nvPr userDrawn="1"/>
        </p:nvSpPr>
        <p:spPr>
          <a:xfrm>
            <a:off x="240030" y="217170"/>
            <a:ext cx="11784330" cy="638937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4F030290-C059-D222-C8C9-8D38F8933124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-1805940" y="0"/>
            <a:ext cx="1550372" cy="1550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637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8A2D2E2E-8D2A-09B5-64A4-48FC044134D6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-1805940" y="0"/>
            <a:ext cx="1550372" cy="1550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546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8753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2153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3845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ình ảnh Cá Heo PNG , Clipart Cá Heo, Nước, Cá Heo PNG miễn phí tải tập tin  PSDComment và Vector">
            <a:extLst>
              <a:ext uri="{FF2B5EF4-FFF2-40B4-BE49-F238E27FC236}">
                <a16:creationId xmlns:a16="http://schemas.microsoft.com/office/drawing/2014/main" id="{1653BFCD-F412-BBCE-127B-6513A40067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39583" y1="30417" x2="59250" y2="37583"/>
                        <a14:foregroundMark x1="33000" y1="31250" x2="40917" y2="35167"/>
                        <a14:foregroundMark x1="42000" y1="34333" x2="48333" y2="36750"/>
                        <a14:foregroundMark x1="60167" y1="32333" x2="70833" y2="39583"/>
                        <a14:foregroundMark x1="68250" y1="50500" x2="71083" y2="54167"/>
                        <a14:foregroundMark x1="63167" y1="34500" x2="68667" y2="42583"/>
                        <a14:foregroundMark x1="42833" y1="53750" x2="55333" y2="63417"/>
                        <a14:foregroundMark x1="49000" y1="56167" x2="53333" y2="594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75608" y="-373517"/>
            <a:ext cx="7970703" cy="7970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32F3ED6-5FA3-4700-889A-BB4077E2F7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81472" y="0"/>
            <a:ext cx="6925056" cy="6858000"/>
          </a:xfrm>
          <a:prstGeom prst="rect">
            <a:avLst/>
          </a:prstGeom>
        </p:spPr>
      </p:pic>
      <p:pic>
        <p:nvPicPr>
          <p:cNvPr id="3" name="Picture 2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8F5849EA-7094-B4E6-DE00-3FAC74B9D58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805940" y="0"/>
            <a:ext cx="1550372" cy="1550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462785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ương Thảo">
            <a:hlinkClick r:id="" action="ppaction://media"/>
            <a:extLst>
              <a:ext uri="{FF2B5EF4-FFF2-40B4-BE49-F238E27FC236}">
                <a16:creationId xmlns:a16="http://schemas.microsoft.com/office/drawing/2014/main" id="{B53EE009-FBB4-D44E-6C05-13E70272BAB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550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78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240819"/>
            <a:ext cx="12192000" cy="6564003"/>
            <a:chOff x="-50787" y="240817"/>
            <a:chExt cx="12188825" cy="6564002"/>
          </a:xfrm>
        </p:grpSpPr>
        <p:sp>
          <p:nvSpPr>
            <p:cNvPr id="4" name="TextBox 3"/>
            <p:cNvSpPr txBox="1"/>
            <p:nvPr/>
          </p:nvSpPr>
          <p:spPr>
            <a:xfrm>
              <a:off x="-50787" y="240817"/>
              <a:ext cx="12188825" cy="69738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121740" tIns="60872" rIns="121740" bIns="60872" rtlCol="0">
              <a:spAutoFit/>
            </a:bodyPr>
            <a:lstStyle/>
            <a:p>
              <a:pPr algn="ctr" defTabSz="1101215">
                <a:buClrTx/>
              </a:pPr>
              <a:r>
                <a:rPr lang="en-US" sz="3733" b="1" kern="1200">
                  <a:solidFill>
                    <a:srgbClr val="FF0000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Du lịch biển Việt Nam</a:t>
              </a:r>
            </a:p>
          </p:txBody>
        </p:sp>
        <p:sp>
          <p:nvSpPr>
            <p:cNvPr id="2" name="Rectangle 1"/>
            <p:cNvSpPr/>
            <p:nvPr/>
          </p:nvSpPr>
          <p:spPr>
            <a:xfrm>
              <a:off x="236930" y="843508"/>
              <a:ext cx="11647174" cy="59613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1101215">
                <a:buClrTx/>
              </a:pP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	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Biển nước ta </a:t>
              </a:r>
              <a:r>
                <a:rPr lang="en-US" sz="3467" kern="1200" dirty="0" err="1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nơ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i đâu cũng 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đ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ẹp. Thanh Hoá, Đà N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ẵ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ng, Khánh Ho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à,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... có nh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ữ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ng bãi bi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ể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n nổi tiếng, đ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ư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ợc du khách yêu thích. Nh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ư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ng su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ố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t chi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ề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u dài đ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ấ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t n</a:t>
              </a:r>
              <a:r>
                <a:rPr lang="en-US" sz="3467" kern="1200" dirty="0" err="1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ướ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c cũng có nhi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ề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u bãi bi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ể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n c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ò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n hoang sơ.</a:t>
              </a:r>
              <a:endParaRPr lang="en-US" sz="3467" kern="12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endParaRPr>
            </a:p>
            <a:p>
              <a:pPr algn="just" defTabSz="1101215">
                <a:buClrTx/>
              </a:pP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	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Đi bi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ể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n, b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ạ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n sẽ đ</a:t>
              </a:r>
              <a:r>
                <a:rPr lang="en-US" sz="3467" kern="1200" dirty="0" err="1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ượ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c tho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ả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sức b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ơ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i lội, n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ô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đùa trên sóng, nh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ặ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t v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ỏ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s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ò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, xây lâu đài cát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.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N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ế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u đến Mũi Né, bạn sẽ đư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ợ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c ng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ắ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m nhìn nh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ữ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ng đồi cát mênh mông. Cát bay l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à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m cho hình d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ạ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ng các đồi c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á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t luôn thay đổi. Trượt cát 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ở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đây r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ấ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t th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ú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vị.</a:t>
              </a:r>
              <a:endParaRPr lang="en-US" sz="3467" kern="12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endParaRPr>
            </a:p>
            <a:p>
              <a:pPr algn="just" defTabSz="1101215">
                <a:buClrTx/>
              </a:pP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	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Bi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ể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n l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à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món quà k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ì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diệu m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à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thiên nhiên đã ban t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ặ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ng cho n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ư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ớc ta.</a:t>
              </a:r>
            </a:p>
            <a:p>
              <a:pPr algn="r" defTabSz="1101215">
                <a:buClrTx/>
              </a:pP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(</a:t>
              </a:r>
              <a:r>
                <a:rPr lang="en-US" sz="3467" kern="1200" dirty="0" err="1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Cẩm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</a:t>
              </a:r>
              <a:r>
                <a:rPr lang="en-US" sz="3467" kern="1200" dirty="0" err="1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Anh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)</a:t>
              </a:r>
            </a:p>
          </p:txBody>
        </p:sp>
      </p:grpSp>
      <p:grpSp>
        <p:nvGrpSpPr>
          <p:cNvPr id="7" name="Group 1"/>
          <p:cNvGrpSpPr>
            <a:grpSpLocks/>
          </p:cNvGrpSpPr>
          <p:nvPr/>
        </p:nvGrpSpPr>
        <p:grpSpPr bwMode="auto">
          <a:xfrm>
            <a:off x="139703" y="139701"/>
            <a:ext cx="11950700" cy="812800"/>
            <a:chOff x="209550" y="361950"/>
            <a:chExt cx="8963757" cy="609600"/>
          </a:xfrm>
        </p:grpSpPr>
        <p:sp>
          <p:nvSpPr>
            <p:cNvPr id="9" name="Oval 8"/>
            <p:cNvSpPr/>
            <p:nvPr/>
          </p:nvSpPr>
          <p:spPr>
            <a:xfrm>
              <a:off x="209550" y="361950"/>
              <a:ext cx="609650" cy="609600"/>
            </a:xfrm>
            <a:prstGeom prst="ellipse">
              <a:avLst/>
            </a:prstGeom>
            <a:solidFill>
              <a:srgbClr val="A521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71" tIns="60936" rIns="121871" bIns="60936" anchor="ctr"/>
            <a:lstStyle/>
            <a:p>
              <a:pPr algn="ctr" defTabSz="1218516">
                <a:buClrTx/>
                <a:defRPr/>
              </a:pPr>
              <a:r>
                <a:rPr lang="vi-VN" sz="3200" b="1" kern="1200" dirty="0">
                  <a:solidFill>
                    <a:prstClr val="white"/>
                  </a:solidFill>
                  <a:latin typeface="Arial Rounded MT Bold" pitchFamily="34" charset="0"/>
                  <a:cs typeface="Times New Roman" pitchFamily="18" charset="0"/>
                </a:rPr>
                <a:t>2</a:t>
              </a:r>
              <a:endParaRPr lang="en-US" sz="3200" b="1" kern="1200" dirty="0">
                <a:solidFill>
                  <a:prstClr val="white"/>
                </a:solidFill>
                <a:latin typeface="Arial Rounded MT Bold" pitchFamily="34" charset="0"/>
                <a:cs typeface="Times New Roman" pitchFamily="18" charset="0"/>
              </a:endParaRPr>
            </a:p>
          </p:txBody>
        </p:sp>
        <p:sp>
          <p:nvSpPr>
            <p:cNvPr id="10" name="TextBox 4"/>
            <p:cNvSpPr txBox="1">
              <a:spLocks noChangeArrowheads="1"/>
            </p:cNvSpPr>
            <p:nvPr/>
          </p:nvSpPr>
          <p:spPr bwMode="auto">
            <a:xfrm>
              <a:off x="817685" y="439524"/>
              <a:ext cx="8355622" cy="461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855" tIns="60928" rIns="121855" bIns="60928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9pPr>
            </a:lstStyle>
            <a:p>
              <a:pPr algn="just" defTabSz="1101215">
                <a:buClrTx/>
              </a:pPr>
              <a:r>
                <a:rPr lang="vi-VN" sz="3200" b="1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Đọc</a:t>
              </a:r>
              <a:endParaRPr lang="en-US" sz="3200" b="1" kern="12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endParaRPr>
            </a:p>
          </p:txBody>
        </p:sp>
      </p:grp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2202" y="6188468"/>
            <a:ext cx="7059801" cy="584775"/>
          </a:xfrm>
          <a:prstGeom prst="rect">
            <a:avLst/>
          </a:prstGeom>
          <a:solidFill>
            <a:schemeClr val="bg1"/>
          </a:solidFill>
          <a:ln w="19050">
            <a:solidFill>
              <a:srgbClr val="7030A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defTabSz="1101215" eaLnBrk="1" hangingPunct="1">
              <a:buClrTx/>
            </a:pPr>
            <a:r>
              <a:rPr lang="vi-VN" sz="3200" kern="1200" dirty="0">
                <a:solidFill>
                  <a:srgbClr val="002060"/>
                </a:solidFill>
                <a:latin typeface="Arial-Rounded" pitchFamily="34" charset="0"/>
                <a:ea typeface="+mn-ea"/>
                <a:cs typeface="Arial-Rounded" pitchFamily="34" charset="0"/>
              </a:rPr>
              <a:t>Em hãy tìm từ khó đọc trong bài</a:t>
            </a:r>
            <a:r>
              <a:rPr lang="en-US" sz="3200" kern="1200" dirty="0">
                <a:solidFill>
                  <a:srgbClr val="002060"/>
                </a:solidFill>
                <a:latin typeface="Arial-Rounded" pitchFamily="34" charset="0"/>
                <a:ea typeface="+mn-ea"/>
                <a:cs typeface="Arial-Rounded" pitchFamily="34" charset="0"/>
              </a:rPr>
              <a:t>?</a:t>
            </a:r>
          </a:p>
        </p:txBody>
      </p:sp>
      <p:cxnSp>
        <p:nvCxnSpPr>
          <p:cNvPr id="13" name="Straight Connector 12"/>
          <p:cNvCxnSpPr/>
          <p:nvPr/>
        </p:nvCxnSpPr>
        <p:spPr>
          <a:xfrm flipH="1">
            <a:off x="7569200" y="939802"/>
            <a:ext cx="50800" cy="48683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3073400" y="2561374"/>
            <a:ext cx="50800" cy="48895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1397000" y="2006602"/>
            <a:ext cx="50800" cy="48895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5765800" y="3579459"/>
            <a:ext cx="74376" cy="48895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7721600" y="4108451"/>
            <a:ext cx="74376" cy="48894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6019800" y="4648202"/>
            <a:ext cx="74376" cy="48683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10591800" y="4663018"/>
            <a:ext cx="74376" cy="48683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1905000" y="5708652"/>
            <a:ext cx="74376" cy="48683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1160528" y="3050323"/>
            <a:ext cx="1742941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4863188" y="1955800"/>
            <a:ext cx="14986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5460092" y="3554057"/>
            <a:ext cx="1499513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6096000" y="5151719"/>
            <a:ext cx="16002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3896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53" t="17120" r="21231" b="17938"/>
          <a:stretch/>
        </p:blipFill>
        <p:spPr>
          <a:xfrm>
            <a:off x="1320800" y="2746369"/>
            <a:ext cx="4165600" cy="4111631"/>
          </a:xfrm>
          <a:prstGeom prst="rect">
            <a:avLst/>
          </a:prstGeom>
        </p:spPr>
      </p:pic>
      <p:sp>
        <p:nvSpPr>
          <p:cNvPr id="38" name="Cloud Callout 37"/>
          <p:cNvSpPr/>
          <p:nvPr/>
        </p:nvSpPr>
        <p:spPr>
          <a:xfrm>
            <a:off x="1437973" y="101598"/>
            <a:ext cx="3337227" cy="1997096"/>
          </a:xfrm>
          <a:prstGeom prst="cloudCallout">
            <a:avLst>
              <a:gd name="adj1" fmla="val 11521"/>
              <a:gd name="adj2" fmla="val 74826"/>
            </a:avLst>
          </a:prstGeom>
          <a:solidFill>
            <a:schemeClr val="bg1"/>
          </a:solidFill>
          <a:ln>
            <a:solidFill>
              <a:srgbClr val="BF27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0228" tIns="55113" rIns="110228" bIns="55113" rtlCol="0" anchor="ctr"/>
          <a:lstStyle/>
          <a:p>
            <a:pPr algn="ctr" defTabSz="1101215">
              <a:buClrTx/>
            </a:pPr>
            <a:endParaRPr lang="en-US" sz="2267" kern="1200">
              <a:solidFill>
                <a:prstClr val="white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39" name="TextBox 33"/>
          <p:cNvSpPr txBox="1"/>
          <p:nvPr/>
        </p:nvSpPr>
        <p:spPr>
          <a:xfrm rot="21324261">
            <a:off x="1673862" y="555188"/>
            <a:ext cx="2865448" cy="931976"/>
          </a:xfrm>
          <a:prstGeom prst="rect">
            <a:avLst/>
          </a:prstGeom>
          <a:noFill/>
        </p:spPr>
        <p:txBody>
          <a:bodyPr wrap="none" lIns="110228" tIns="55113" rIns="110228" bIns="55113" rtlCol="0">
            <a:spAutoFit/>
          </a:bodyPr>
          <a:lstStyle/>
          <a:p>
            <a:pPr defTabSz="1101215">
              <a:buClrTx/>
            </a:pPr>
            <a:r>
              <a:rPr lang="en-US" altLang="zh-CN" sz="5333" b="1" kern="1200" spc="-181" dirty="0">
                <a:ln w="9525">
                  <a:noFill/>
                </a:ln>
                <a:solidFill>
                  <a:srgbClr val="7030A0"/>
                </a:solidFill>
                <a:effectLst>
                  <a:outerShdw blurRad="50800" dist="38100" dir="5400000" algn="t" rotWithShape="0">
                    <a:prstClr val="white">
                      <a:alpha val="69000"/>
                    </a:prstClr>
                  </a:outerShdw>
                </a:effectLst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Luyện đọc</a:t>
            </a:r>
            <a:endParaRPr lang="zh-CN" altLang="en-US" sz="5333" b="1" kern="1200" spc="-181" dirty="0">
              <a:ln w="9525">
                <a:noFill/>
              </a:ln>
              <a:solidFill>
                <a:srgbClr val="7030A0"/>
              </a:solidFill>
              <a:effectLst>
                <a:outerShdw blurRad="50800" dist="38100" dir="5400000" algn="t" rotWithShape="0">
                  <a:prstClr val="white">
                    <a:alpha val="69000"/>
                  </a:prstClr>
                </a:outerShdw>
              </a:effectLst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40" name="Freeform 5"/>
          <p:cNvSpPr>
            <a:spLocks/>
          </p:cNvSpPr>
          <p:nvPr/>
        </p:nvSpPr>
        <p:spPr bwMode="auto">
          <a:xfrm>
            <a:off x="5699552" y="584201"/>
            <a:ext cx="933219" cy="5578476"/>
          </a:xfrm>
          <a:custGeom>
            <a:avLst/>
            <a:gdLst>
              <a:gd name="T0" fmla="*/ 0 w 1049"/>
              <a:gd name="T1" fmla="*/ 0 h 7451"/>
              <a:gd name="T2" fmla="*/ 1049 w 1049"/>
              <a:gd name="T3" fmla="*/ 3726 h 7451"/>
              <a:gd name="T4" fmla="*/ 0 w 1049"/>
              <a:gd name="T5" fmla="*/ 7451 h 7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49" h="7451">
                <a:moveTo>
                  <a:pt x="0" y="0"/>
                </a:moveTo>
                <a:cubicBezTo>
                  <a:pt x="665" y="1085"/>
                  <a:pt x="1049" y="2360"/>
                  <a:pt x="1049" y="3726"/>
                </a:cubicBezTo>
                <a:cubicBezTo>
                  <a:pt x="1049" y="5091"/>
                  <a:pt x="665" y="6367"/>
                  <a:pt x="0" y="7451"/>
                </a:cubicBezTo>
              </a:path>
            </a:pathLst>
          </a:custGeom>
          <a:noFill/>
          <a:ln w="10" cap="flat">
            <a:solidFill>
              <a:schemeClr val="bg1">
                <a:lumMod val="65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2649" tIns="41324" rIns="82649" bIns="41324" numCol="1" anchor="t" anchorCtr="0" compatLnSpc="1">
            <a:prstTxWarp prst="textNoShape">
              <a:avLst/>
            </a:prstTxWarp>
          </a:bodyPr>
          <a:lstStyle/>
          <a:p>
            <a:pPr defTabSz="1101215">
              <a:buClrTx/>
            </a:pPr>
            <a:endParaRPr lang="zh-CN" altLang="en-US" sz="4800" kern="1200">
              <a:solidFill>
                <a:prstClr val="black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grpSp>
        <p:nvGrpSpPr>
          <p:cNvPr id="41" name="组合 142"/>
          <p:cNvGrpSpPr/>
          <p:nvPr/>
        </p:nvGrpSpPr>
        <p:grpSpPr>
          <a:xfrm>
            <a:off x="5833197" y="832979"/>
            <a:ext cx="5844401" cy="1165210"/>
            <a:chOff x="4441088" y="391100"/>
            <a:chExt cx="5068407" cy="1165211"/>
          </a:xfrm>
        </p:grpSpPr>
        <p:grpSp>
          <p:nvGrpSpPr>
            <p:cNvPr id="42" name="组合 143"/>
            <p:cNvGrpSpPr/>
            <p:nvPr/>
          </p:nvGrpSpPr>
          <p:grpSpPr>
            <a:xfrm>
              <a:off x="4441088" y="725313"/>
              <a:ext cx="727764" cy="830998"/>
              <a:chOff x="4339490" y="725313"/>
              <a:chExt cx="727764" cy="830998"/>
            </a:xfrm>
          </p:grpSpPr>
          <p:sp>
            <p:nvSpPr>
              <p:cNvPr id="45" name="任意多边形 82"/>
              <p:cNvSpPr/>
              <p:nvPr/>
            </p:nvSpPr>
            <p:spPr bwMode="auto">
              <a:xfrm rot="3738964">
                <a:off x="4338753" y="762483"/>
                <a:ext cx="729238" cy="727764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1101215" fontAlgn="base">
                  <a:spcBef>
                    <a:spcPct val="0"/>
                  </a:spcBef>
                  <a:spcAft>
                    <a:spcPct val="0"/>
                  </a:spcAft>
                  <a:buClrTx/>
                  <a:defRPr/>
                </a:pPr>
                <a:endParaRPr lang="zh-CN" altLang="en-US" sz="4800">
                  <a:solidFill>
                    <a:srgbClr val="FFFFFF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endParaRP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4474113" y="725313"/>
                <a:ext cx="377958" cy="830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1" defTabSz="1101215">
                  <a:buClrTx/>
                </a:pPr>
                <a:r>
                  <a:rPr lang="en-US" altLang="zh-CN" sz="4800" kern="1200" spc="271" dirty="0">
                    <a:solidFill>
                      <a:prstClr val="white"/>
                    </a:solidFill>
                    <a:latin typeface="Arial-Rounded" pitchFamily="34" charset="0"/>
                    <a:ea typeface="Arial-Rounded" pitchFamily="34" charset="0"/>
                    <a:cs typeface="Arial-Rounded" pitchFamily="34" charset="0"/>
                  </a:rPr>
                  <a:t>1</a:t>
                </a:r>
                <a:endParaRPr lang="zh-CN" altLang="en-US" sz="4800" kern="1200" spc="271" dirty="0">
                  <a:solidFill>
                    <a:prstClr val="white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endParaRPr>
              </a:p>
            </p:txBody>
          </p:sp>
        </p:grpSp>
        <p:sp>
          <p:nvSpPr>
            <p:cNvPr id="43" name="矩形 39"/>
            <p:cNvSpPr>
              <a:spLocks noChangeArrowheads="1"/>
            </p:cNvSpPr>
            <p:nvPr/>
          </p:nvSpPr>
          <p:spPr bwMode="auto">
            <a:xfrm>
              <a:off x="5189015" y="391100"/>
              <a:ext cx="4320480" cy="1049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defTabSz="1101215">
                <a:lnSpc>
                  <a:spcPct val="150000"/>
                </a:lnSpc>
                <a:spcBef>
                  <a:spcPts val="904"/>
                </a:spcBef>
                <a:buClrTx/>
              </a:pPr>
              <a:r>
                <a:rPr lang="vi-VN" altLang="zh-CN" sz="4800" kern="1200" dirty="0">
                  <a:solidFill>
                    <a:srgbClr val="0070C0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bãi biển</a:t>
              </a:r>
              <a:endParaRPr lang="zh-CN" altLang="en-US" sz="4800" kern="1200" dirty="0">
                <a:solidFill>
                  <a:srgbClr val="0070C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endParaRPr>
            </a:p>
          </p:txBody>
        </p:sp>
      </p:grpSp>
      <p:grpSp>
        <p:nvGrpSpPr>
          <p:cNvPr id="47" name="组合 148"/>
          <p:cNvGrpSpPr/>
          <p:nvPr/>
        </p:nvGrpSpPr>
        <p:grpSpPr>
          <a:xfrm>
            <a:off x="6070425" y="1796228"/>
            <a:ext cx="5259803" cy="1066056"/>
            <a:chOff x="4441088" y="439454"/>
            <a:chExt cx="4561429" cy="1066056"/>
          </a:xfrm>
        </p:grpSpPr>
        <p:grpSp>
          <p:nvGrpSpPr>
            <p:cNvPr id="48" name="组合 149"/>
            <p:cNvGrpSpPr/>
            <p:nvPr/>
          </p:nvGrpSpPr>
          <p:grpSpPr>
            <a:xfrm>
              <a:off x="4441088" y="674513"/>
              <a:ext cx="727764" cy="830997"/>
              <a:chOff x="4339490" y="674513"/>
              <a:chExt cx="727764" cy="830997"/>
            </a:xfrm>
          </p:grpSpPr>
          <p:sp>
            <p:nvSpPr>
              <p:cNvPr id="51" name="任意多边形 82"/>
              <p:cNvSpPr/>
              <p:nvPr/>
            </p:nvSpPr>
            <p:spPr bwMode="auto">
              <a:xfrm rot="3738964">
                <a:off x="4338753" y="762483"/>
                <a:ext cx="729238" cy="727764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solidFill>
                <a:schemeClr val="accent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1101215" fontAlgn="base">
                  <a:spcBef>
                    <a:spcPct val="0"/>
                  </a:spcBef>
                  <a:spcAft>
                    <a:spcPct val="0"/>
                  </a:spcAft>
                  <a:buClrTx/>
                  <a:defRPr/>
                </a:pPr>
                <a:endParaRPr lang="zh-CN" altLang="en-US" sz="4800">
                  <a:solidFill>
                    <a:srgbClr val="FFFFFF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endParaRPr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4474113" y="674513"/>
                <a:ext cx="476659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1" defTabSz="1101215">
                  <a:buClrTx/>
                </a:pPr>
                <a:r>
                  <a:rPr lang="en-US" altLang="zh-CN" sz="4800" kern="1200" spc="271" dirty="0">
                    <a:solidFill>
                      <a:prstClr val="white"/>
                    </a:solidFill>
                    <a:latin typeface="Arial-Rounded" pitchFamily="34" charset="0"/>
                    <a:ea typeface="Arial-Rounded" pitchFamily="34" charset="0"/>
                    <a:cs typeface="Arial-Rounded" pitchFamily="34" charset="0"/>
                  </a:rPr>
                  <a:t>2</a:t>
                </a:r>
                <a:endParaRPr lang="zh-CN" altLang="en-US" sz="4800" kern="1200" spc="271" dirty="0">
                  <a:solidFill>
                    <a:prstClr val="white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endParaRPr>
              </a:p>
            </p:txBody>
          </p:sp>
        </p:grpSp>
        <p:sp>
          <p:nvSpPr>
            <p:cNvPr id="49" name="矩形 39"/>
            <p:cNvSpPr>
              <a:spLocks noChangeArrowheads="1"/>
            </p:cNvSpPr>
            <p:nvPr/>
          </p:nvSpPr>
          <p:spPr bwMode="auto">
            <a:xfrm>
              <a:off x="5240140" y="439454"/>
              <a:ext cx="3762377" cy="1049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defTabSz="1101215">
                <a:lnSpc>
                  <a:spcPct val="150000"/>
                </a:lnSpc>
                <a:spcBef>
                  <a:spcPts val="904"/>
                </a:spcBef>
                <a:buClrTx/>
              </a:pPr>
              <a:r>
                <a:rPr lang="vi-VN" sz="4800" kern="1200" dirty="0">
                  <a:solidFill>
                    <a:srgbClr val="F79646">
                      <a:lumMod val="50000"/>
                    </a:srgbClr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hoang sơ</a:t>
              </a:r>
              <a:endParaRPr lang="zh-CN" altLang="en-US" sz="4800" kern="1200" dirty="0">
                <a:solidFill>
                  <a:srgbClr val="F79646">
                    <a:lumMod val="50000"/>
                  </a:srgbClr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endParaRPr>
            </a:p>
          </p:txBody>
        </p:sp>
      </p:grpSp>
      <p:grpSp>
        <p:nvGrpSpPr>
          <p:cNvPr id="53" name="组合 154"/>
          <p:cNvGrpSpPr/>
          <p:nvPr/>
        </p:nvGrpSpPr>
        <p:grpSpPr>
          <a:xfrm>
            <a:off x="6166439" y="2834188"/>
            <a:ext cx="5214192" cy="1049133"/>
            <a:chOff x="4441088" y="482123"/>
            <a:chExt cx="4521874" cy="1049135"/>
          </a:xfrm>
        </p:grpSpPr>
        <p:grpSp>
          <p:nvGrpSpPr>
            <p:cNvPr id="54" name="组合 155"/>
            <p:cNvGrpSpPr/>
            <p:nvPr/>
          </p:nvGrpSpPr>
          <p:grpSpPr>
            <a:xfrm>
              <a:off x="4441088" y="674513"/>
              <a:ext cx="727764" cy="830999"/>
              <a:chOff x="4339490" y="674513"/>
              <a:chExt cx="727764" cy="830999"/>
            </a:xfrm>
          </p:grpSpPr>
          <p:sp>
            <p:nvSpPr>
              <p:cNvPr id="56" name="任意多边形 82"/>
              <p:cNvSpPr/>
              <p:nvPr/>
            </p:nvSpPr>
            <p:spPr bwMode="auto">
              <a:xfrm rot="3738964">
                <a:off x="4338753" y="762483"/>
                <a:ext cx="729238" cy="727764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solidFill>
                <a:schemeClr val="accent3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1101215" fontAlgn="base">
                  <a:spcBef>
                    <a:spcPct val="0"/>
                  </a:spcBef>
                  <a:spcAft>
                    <a:spcPct val="0"/>
                  </a:spcAft>
                  <a:buClrTx/>
                  <a:defRPr/>
                </a:pPr>
                <a:endParaRPr lang="zh-CN" altLang="en-US" sz="4800">
                  <a:solidFill>
                    <a:srgbClr val="0070C0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endParaRPr>
              </a:p>
            </p:txBody>
          </p:sp>
          <p:sp>
            <p:nvSpPr>
              <p:cNvPr id="57" name="TextBox 56"/>
              <p:cNvSpPr txBox="1"/>
              <p:nvPr/>
            </p:nvSpPr>
            <p:spPr>
              <a:xfrm>
                <a:off x="4474113" y="674513"/>
                <a:ext cx="476659" cy="830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1" defTabSz="1101215">
                  <a:buClrTx/>
                </a:pPr>
                <a:r>
                  <a:rPr lang="en-US" altLang="zh-CN" sz="4800" kern="1200" spc="271" dirty="0">
                    <a:solidFill>
                      <a:srgbClr val="0070C0"/>
                    </a:solidFill>
                    <a:latin typeface="Arial-Rounded" pitchFamily="34" charset="0"/>
                    <a:ea typeface="Arial-Rounded" pitchFamily="34" charset="0"/>
                    <a:cs typeface="Arial-Rounded" pitchFamily="34" charset="0"/>
                  </a:rPr>
                  <a:t>3</a:t>
                </a:r>
                <a:endParaRPr lang="zh-CN" altLang="en-US" sz="4800" kern="1200" spc="271" dirty="0">
                  <a:solidFill>
                    <a:srgbClr val="0070C0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endParaRPr>
              </a:p>
            </p:txBody>
          </p:sp>
        </p:grpSp>
        <p:sp>
          <p:nvSpPr>
            <p:cNvPr id="55" name="矩形 39"/>
            <p:cNvSpPr>
              <a:spLocks noChangeArrowheads="1"/>
            </p:cNvSpPr>
            <p:nvPr/>
          </p:nvSpPr>
          <p:spPr bwMode="auto">
            <a:xfrm>
              <a:off x="5200585" y="482123"/>
              <a:ext cx="3762377" cy="1049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defTabSz="1101215">
                <a:lnSpc>
                  <a:spcPct val="150000"/>
                </a:lnSpc>
                <a:spcBef>
                  <a:spcPts val="904"/>
                </a:spcBef>
                <a:buClrTx/>
              </a:pPr>
              <a:r>
                <a:rPr lang="vi-VN" sz="4800" kern="1200" dirty="0">
                  <a:solidFill>
                    <a:srgbClr val="00B050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tho</a:t>
              </a:r>
              <a:r>
                <a:rPr lang="en-US" sz="4800" kern="1200" dirty="0">
                  <a:solidFill>
                    <a:srgbClr val="00B050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ả</a:t>
              </a:r>
              <a:r>
                <a:rPr lang="vi-VN" sz="4800" kern="1200" dirty="0">
                  <a:solidFill>
                    <a:srgbClr val="00B050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sức</a:t>
              </a:r>
              <a:endParaRPr lang="zh-CN" altLang="en-US" sz="4800" kern="1200" dirty="0">
                <a:solidFill>
                  <a:srgbClr val="00B05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endParaRPr>
            </a:p>
          </p:txBody>
        </p:sp>
      </p:grpSp>
      <p:grpSp>
        <p:nvGrpSpPr>
          <p:cNvPr id="58" name="组合 160"/>
          <p:cNvGrpSpPr/>
          <p:nvPr/>
        </p:nvGrpSpPr>
        <p:grpSpPr>
          <a:xfrm>
            <a:off x="6070427" y="3822465"/>
            <a:ext cx="6121573" cy="1101254"/>
            <a:chOff x="4441088" y="404256"/>
            <a:chExt cx="5308777" cy="1101256"/>
          </a:xfrm>
        </p:grpSpPr>
        <p:grpSp>
          <p:nvGrpSpPr>
            <p:cNvPr id="59" name="组合 161"/>
            <p:cNvGrpSpPr/>
            <p:nvPr/>
          </p:nvGrpSpPr>
          <p:grpSpPr>
            <a:xfrm>
              <a:off x="4441088" y="674513"/>
              <a:ext cx="727764" cy="830999"/>
              <a:chOff x="4339490" y="674513"/>
              <a:chExt cx="727764" cy="830999"/>
            </a:xfrm>
          </p:grpSpPr>
          <p:sp>
            <p:nvSpPr>
              <p:cNvPr id="61" name="任意多边形 82"/>
              <p:cNvSpPr/>
              <p:nvPr/>
            </p:nvSpPr>
            <p:spPr bwMode="auto">
              <a:xfrm rot="3738964">
                <a:off x="4338753" y="762483"/>
                <a:ext cx="729238" cy="727764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solidFill>
                <a:schemeClr val="accent4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1101215" fontAlgn="base">
                  <a:spcBef>
                    <a:spcPct val="0"/>
                  </a:spcBef>
                  <a:spcAft>
                    <a:spcPct val="0"/>
                  </a:spcAft>
                  <a:buClrTx/>
                  <a:defRPr/>
                </a:pPr>
                <a:endParaRPr lang="zh-CN" altLang="en-US" sz="4800">
                  <a:solidFill>
                    <a:srgbClr val="0070C0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endParaRPr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>
                <a:off x="4474113" y="674513"/>
                <a:ext cx="476659" cy="830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1" defTabSz="1101215">
                  <a:buClrTx/>
                </a:pPr>
                <a:r>
                  <a:rPr lang="en-US" altLang="zh-CN" sz="4800" kern="1200" spc="271" dirty="0">
                    <a:solidFill>
                      <a:srgbClr val="0070C0"/>
                    </a:solidFill>
                    <a:latin typeface="Arial-Rounded" pitchFamily="34" charset="0"/>
                    <a:ea typeface="Arial-Rounded" pitchFamily="34" charset="0"/>
                    <a:cs typeface="Arial-Rounded" pitchFamily="34" charset="0"/>
                  </a:rPr>
                  <a:t>4</a:t>
                </a:r>
                <a:endParaRPr lang="zh-CN" altLang="en-US" sz="4800" kern="1200" spc="271" dirty="0">
                  <a:solidFill>
                    <a:srgbClr val="0070C0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endParaRPr>
              </a:p>
            </p:txBody>
          </p:sp>
        </p:grpSp>
        <p:sp>
          <p:nvSpPr>
            <p:cNvPr id="60" name="矩形 39"/>
            <p:cNvSpPr>
              <a:spLocks noChangeArrowheads="1"/>
            </p:cNvSpPr>
            <p:nvPr/>
          </p:nvSpPr>
          <p:spPr bwMode="auto">
            <a:xfrm>
              <a:off x="5296595" y="404256"/>
              <a:ext cx="4453270" cy="1049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defTabSz="1101215">
                <a:lnSpc>
                  <a:spcPct val="150000"/>
                </a:lnSpc>
                <a:spcBef>
                  <a:spcPts val="904"/>
                </a:spcBef>
                <a:buClrTx/>
              </a:pPr>
              <a:r>
                <a:rPr lang="vi-VN" sz="4800" kern="1200" dirty="0">
                  <a:solidFill>
                    <a:srgbClr val="7030A0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Trượt cát</a:t>
              </a:r>
              <a:endParaRPr lang="zh-CN" altLang="en-US" sz="4800" kern="1200" dirty="0">
                <a:solidFill>
                  <a:srgbClr val="7030A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4850563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240819"/>
            <a:ext cx="12192000" cy="6564003"/>
            <a:chOff x="-50787" y="240817"/>
            <a:chExt cx="12188825" cy="6564002"/>
          </a:xfrm>
        </p:grpSpPr>
        <p:sp>
          <p:nvSpPr>
            <p:cNvPr id="4" name="TextBox 3"/>
            <p:cNvSpPr txBox="1"/>
            <p:nvPr/>
          </p:nvSpPr>
          <p:spPr>
            <a:xfrm>
              <a:off x="-50787" y="240817"/>
              <a:ext cx="12188825" cy="69738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121740" tIns="60872" rIns="121740" bIns="60872" rtlCol="0">
              <a:spAutoFit/>
            </a:bodyPr>
            <a:lstStyle/>
            <a:p>
              <a:pPr algn="ctr" defTabSz="1101215">
                <a:buClrTx/>
              </a:pPr>
              <a:r>
                <a:rPr lang="en-US" sz="3733" b="1" kern="1200">
                  <a:solidFill>
                    <a:srgbClr val="FF0000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Du lịch biển Việt Nam</a:t>
              </a:r>
            </a:p>
          </p:txBody>
        </p:sp>
        <p:sp>
          <p:nvSpPr>
            <p:cNvPr id="2" name="Rectangle 1"/>
            <p:cNvSpPr/>
            <p:nvPr/>
          </p:nvSpPr>
          <p:spPr>
            <a:xfrm>
              <a:off x="236930" y="843508"/>
              <a:ext cx="11647174" cy="59613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1101215">
                <a:buClrTx/>
              </a:pP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	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Biển nước ta </a:t>
              </a:r>
              <a:r>
                <a:rPr lang="en-US" sz="3467" kern="1200" dirty="0" err="1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nơ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i đâu cũng 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đ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ẹp. Thanh Hoá, Đà N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ẵ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ng, Khánh Ho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à,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... có nh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ữ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ng </a:t>
              </a:r>
              <a:r>
                <a:rPr lang="vi-VN" sz="3467" kern="1200" dirty="0">
                  <a:solidFill>
                    <a:srgbClr val="FF0000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bãi bi</a:t>
              </a:r>
              <a:r>
                <a:rPr lang="en-US" sz="3467" kern="1200" dirty="0">
                  <a:solidFill>
                    <a:srgbClr val="FF0000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ể</a:t>
              </a:r>
              <a:r>
                <a:rPr lang="vi-VN" sz="3467" kern="1200" dirty="0">
                  <a:solidFill>
                    <a:srgbClr val="FF0000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n 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nổi tiếng, đ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ư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ợc du khách yêu thích. Nh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ư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ng su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ố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t chi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ề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u dài đ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ấ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t n</a:t>
              </a:r>
              <a:r>
                <a:rPr lang="en-US" sz="3467" kern="1200" dirty="0" err="1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ướ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c cũng có nhi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ề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u bãi bi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ể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n c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ò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n </a:t>
              </a:r>
              <a:r>
                <a:rPr lang="vi-VN" sz="3467" kern="1200" dirty="0">
                  <a:solidFill>
                    <a:srgbClr val="FF0000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hoang sơ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.</a:t>
              </a:r>
              <a:endParaRPr lang="en-US" sz="3467" kern="12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endParaRPr>
            </a:p>
            <a:p>
              <a:pPr algn="just" defTabSz="1101215">
                <a:buClrTx/>
              </a:pP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	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Đi bi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ể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n, b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ạ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n sẽ đ</a:t>
              </a:r>
              <a:r>
                <a:rPr lang="en-US" sz="3467" kern="1200" dirty="0" err="1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ượ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c </a:t>
              </a:r>
              <a:r>
                <a:rPr lang="vi-VN" sz="3467" kern="1200" dirty="0">
                  <a:solidFill>
                    <a:srgbClr val="FF0000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tho</a:t>
              </a:r>
              <a:r>
                <a:rPr lang="en-US" sz="3467" kern="1200" dirty="0">
                  <a:solidFill>
                    <a:srgbClr val="FF0000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ả</a:t>
              </a:r>
              <a:r>
                <a:rPr lang="vi-VN" sz="3467" kern="1200" dirty="0">
                  <a:solidFill>
                    <a:srgbClr val="FF0000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sức 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b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ơ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i lội, n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ô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đùa trên sóng, nh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ặ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t v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ỏ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s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ò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, xây lâu đài cát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.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N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ế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u đến Mũi Né, bạn sẽ đư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ợ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c ng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ắ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m nhìn nh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ữ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ng đồi cát mênh mông. Cát bay l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à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m cho hình d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ạ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ng các đồi c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á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t luôn thay đổi. </a:t>
              </a:r>
              <a:r>
                <a:rPr lang="vi-VN" sz="3467" kern="1200" dirty="0">
                  <a:solidFill>
                    <a:srgbClr val="FF0000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Trượt cát 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ở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đây r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ấ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t th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ú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vị.</a:t>
              </a:r>
              <a:endParaRPr lang="en-US" sz="3467" kern="12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endParaRPr>
            </a:p>
            <a:p>
              <a:pPr algn="just" defTabSz="1101215">
                <a:buClrTx/>
              </a:pP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	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Bi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ể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n l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à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món quà k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ì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diệu m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à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thiên nhiên đã ban t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ặ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ng cho n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ư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ớc ta.</a:t>
              </a:r>
            </a:p>
            <a:p>
              <a:pPr algn="r" defTabSz="1101215">
                <a:buClrTx/>
              </a:pP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(</a:t>
              </a:r>
              <a:r>
                <a:rPr lang="en-US" sz="3467" kern="1200" dirty="0" err="1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Cẩm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</a:t>
              </a:r>
              <a:r>
                <a:rPr lang="en-US" sz="3467" kern="1200" dirty="0" err="1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Anh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)</a:t>
              </a:r>
            </a:p>
          </p:txBody>
        </p:sp>
      </p:grpSp>
      <p:grpSp>
        <p:nvGrpSpPr>
          <p:cNvPr id="7" name="Group 1"/>
          <p:cNvGrpSpPr>
            <a:grpSpLocks/>
          </p:cNvGrpSpPr>
          <p:nvPr/>
        </p:nvGrpSpPr>
        <p:grpSpPr bwMode="auto">
          <a:xfrm>
            <a:off x="139703" y="139701"/>
            <a:ext cx="11950700" cy="812800"/>
            <a:chOff x="209550" y="361950"/>
            <a:chExt cx="8963757" cy="609600"/>
          </a:xfrm>
        </p:grpSpPr>
        <p:sp>
          <p:nvSpPr>
            <p:cNvPr id="9" name="Oval 8"/>
            <p:cNvSpPr/>
            <p:nvPr/>
          </p:nvSpPr>
          <p:spPr>
            <a:xfrm>
              <a:off x="209550" y="361950"/>
              <a:ext cx="609650" cy="609600"/>
            </a:xfrm>
            <a:prstGeom prst="ellipse">
              <a:avLst/>
            </a:prstGeom>
            <a:solidFill>
              <a:srgbClr val="A521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71" tIns="60936" rIns="121871" bIns="60936" anchor="ctr"/>
            <a:lstStyle/>
            <a:p>
              <a:pPr algn="ctr" defTabSz="1218516">
                <a:buClrTx/>
                <a:defRPr/>
              </a:pPr>
              <a:r>
                <a:rPr lang="vi-VN" sz="3200" b="1" kern="1200" dirty="0">
                  <a:solidFill>
                    <a:prstClr val="white"/>
                  </a:solidFill>
                  <a:latin typeface="Arial Rounded MT Bold" pitchFamily="34" charset="0"/>
                  <a:cs typeface="Times New Roman" pitchFamily="18" charset="0"/>
                </a:rPr>
                <a:t>2</a:t>
              </a:r>
              <a:endParaRPr lang="en-US" sz="3200" b="1" kern="1200" dirty="0">
                <a:solidFill>
                  <a:prstClr val="white"/>
                </a:solidFill>
                <a:latin typeface="Arial Rounded MT Bold" pitchFamily="34" charset="0"/>
                <a:cs typeface="Times New Roman" pitchFamily="18" charset="0"/>
              </a:endParaRPr>
            </a:p>
          </p:txBody>
        </p:sp>
        <p:sp>
          <p:nvSpPr>
            <p:cNvPr id="10" name="TextBox 4"/>
            <p:cNvSpPr txBox="1">
              <a:spLocks noChangeArrowheads="1"/>
            </p:cNvSpPr>
            <p:nvPr/>
          </p:nvSpPr>
          <p:spPr bwMode="auto">
            <a:xfrm>
              <a:off x="817685" y="439524"/>
              <a:ext cx="8355622" cy="461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855" tIns="60928" rIns="121855" bIns="60928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9pPr>
            </a:lstStyle>
            <a:p>
              <a:pPr algn="just" defTabSz="1101215">
                <a:buClrTx/>
              </a:pPr>
              <a:r>
                <a:rPr lang="vi-VN" sz="3200" b="1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Đọc</a:t>
              </a:r>
              <a:endParaRPr lang="en-US" sz="3200" b="1" kern="12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endParaRPr>
            </a:p>
          </p:txBody>
        </p:sp>
      </p:grpSp>
      <p:cxnSp>
        <p:nvCxnSpPr>
          <p:cNvPr id="13" name="Straight Connector 12"/>
          <p:cNvCxnSpPr/>
          <p:nvPr/>
        </p:nvCxnSpPr>
        <p:spPr>
          <a:xfrm flipH="1">
            <a:off x="7569200" y="939802"/>
            <a:ext cx="50800" cy="48683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3073400" y="2561374"/>
            <a:ext cx="50800" cy="48895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1397000" y="2006602"/>
            <a:ext cx="50800" cy="48895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5765800" y="3579459"/>
            <a:ext cx="74376" cy="48895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7721600" y="4108451"/>
            <a:ext cx="74376" cy="48894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6019800" y="4648202"/>
            <a:ext cx="74376" cy="48683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10591800" y="4663018"/>
            <a:ext cx="74376" cy="48683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1905000" y="5708652"/>
            <a:ext cx="74376" cy="48683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loud 24"/>
          <p:cNvSpPr/>
          <p:nvPr/>
        </p:nvSpPr>
        <p:spPr>
          <a:xfrm>
            <a:off x="9330436" y="32023"/>
            <a:ext cx="2827528" cy="885175"/>
          </a:xfrm>
          <a:prstGeom prst="cloud">
            <a:avLst/>
          </a:prstGeom>
          <a:noFill/>
          <a:ln>
            <a:solidFill>
              <a:srgbClr val="1593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23" tIns="60912" rIns="121823" bIns="60912" rtlCol="0" anchor="ctr"/>
          <a:lstStyle/>
          <a:p>
            <a:pPr algn="ctr" defTabSz="1219004">
              <a:buClrTx/>
              <a:defRPr/>
            </a:pPr>
            <a:r>
              <a:rPr lang="vi-VN" sz="2133" b="1" kern="1200" dirty="0">
                <a:solidFill>
                  <a:srgbClr val="7030A0"/>
                </a:solidFill>
                <a:latin typeface="Arial-Rounded" pitchFamily="34" charset="0"/>
                <a:cs typeface="Arial-Rounded" pitchFamily="34" charset="0"/>
              </a:rPr>
              <a:t>ĐỌC NỐI TIẾP CÂU LẦN 1</a:t>
            </a:r>
            <a:endParaRPr lang="en-US" sz="2133" b="1" kern="1200" dirty="0">
              <a:solidFill>
                <a:srgbClr val="7030A0"/>
              </a:solidFill>
              <a:latin typeface="Arial-Rounded" pitchFamily="34" charset="0"/>
              <a:cs typeface="Arial-Round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1811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233" y="1676401"/>
            <a:ext cx="11988800" cy="1241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indent="609585" algn="just" defTabSz="1101215">
              <a:buClrTx/>
            </a:pPr>
            <a:r>
              <a:rPr lang="en-US" sz="3200" kern="12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vi-VN" sz="3733" kern="12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Thanh Hoá, Đà N</a:t>
            </a:r>
            <a:r>
              <a:rPr lang="en-US" sz="3733" kern="12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ẵ</a:t>
            </a:r>
            <a:r>
              <a:rPr lang="vi-VN" sz="3733" kern="12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ng, Khánh Ho</a:t>
            </a:r>
            <a:r>
              <a:rPr lang="en-US" sz="3733" kern="12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à,</a:t>
            </a:r>
            <a:r>
              <a:rPr lang="vi-VN" sz="3733" kern="12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... có nh</a:t>
            </a:r>
            <a:r>
              <a:rPr lang="en-US" sz="3733" kern="12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ữ</a:t>
            </a:r>
            <a:r>
              <a:rPr lang="vi-VN" sz="3733" kern="12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 bãi bi</a:t>
            </a:r>
            <a:r>
              <a:rPr lang="en-US" sz="3733" kern="12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ể</a:t>
            </a:r>
            <a:r>
              <a:rPr lang="vi-VN" sz="3733" kern="12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 nổi tiếng, đ</a:t>
            </a:r>
            <a:r>
              <a:rPr lang="en-US" sz="3733" kern="12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ư</a:t>
            </a:r>
            <a:r>
              <a:rPr lang="vi-VN" sz="3733" kern="12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ợc du khách yêu thích.</a:t>
            </a:r>
            <a:endParaRPr lang="en-US" sz="3200" kern="1200" dirty="0">
              <a:solidFill>
                <a:prstClr val="black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 flipH="1">
            <a:off x="8139605" y="1758952"/>
            <a:ext cx="89995" cy="56726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ounded Rectangle 13"/>
          <p:cNvSpPr/>
          <p:nvPr/>
        </p:nvSpPr>
        <p:spPr>
          <a:xfrm>
            <a:off x="3530600" y="364068"/>
            <a:ext cx="5130800" cy="778933"/>
          </a:xfrm>
          <a:prstGeom prst="roundRect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004">
              <a:buClrTx/>
              <a:defRPr/>
            </a:pPr>
            <a:r>
              <a:rPr lang="vi-VN" sz="4267" b="1" kern="1200" dirty="0">
                <a:solidFill>
                  <a:prstClr val="black"/>
                </a:solidFill>
                <a:latin typeface="Arial-Rounded" pitchFamily="34" charset="0"/>
                <a:cs typeface="Arial-Rounded" pitchFamily="34" charset="0"/>
              </a:rPr>
              <a:t>LUYỆN ĐỌC CÂU DÀI</a:t>
            </a:r>
            <a:endParaRPr lang="en-US" sz="4267" b="1" kern="1200" dirty="0">
              <a:solidFill>
                <a:prstClr val="black"/>
              </a:solidFill>
              <a:latin typeface="Arial-Rounded" pitchFamily="34" charset="0"/>
              <a:cs typeface="Arial-Rounded" pitchFamily="34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 flipH="1">
            <a:off x="1981200" y="2324101"/>
            <a:ext cx="50800" cy="56726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/>
          <p:cNvGrpSpPr>
            <a:grpSpLocks/>
          </p:cNvGrpSpPr>
          <p:nvPr/>
        </p:nvGrpSpPr>
        <p:grpSpPr bwMode="auto">
          <a:xfrm>
            <a:off x="7044267" y="2336801"/>
            <a:ext cx="169333" cy="567267"/>
            <a:chOff x="1524000" y="2410731"/>
            <a:chExt cx="107372" cy="425225"/>
          </a:xfrm>
        </p:grpSpPr>
        <p:cxnSp>
          <p:nvCxnSpPr>
            <p:cNvPr id="19" name="Straight Connector 18"/>
            <p:cNvCxnSpPr/>
            <p:nvPr/>
          </p:nvCxnSpPr>
          <p:spPr>
            <a:xfrm flipH="1">
              <a:off x="1524000" y="2410731"/>
              <a:ext cx="37580" cy="425225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1593792" y="2410731"/>
              <a:ext cx="37580" cy="425225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9633" y="3276602"/>
            <a:ext cx="11988800" cy="1241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indent="609585" algn="just" defTabSz="1101215">
              <a:buClrTx/>
            </a:pPr>
            <a:r>
              <a:rPr lang="en-US" sz="3200" kern="12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vi-VN" sz="3733" kern="12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Nh</a:t>
            </a:r>
            <a:r>
              <a:rPr lang="en-US" sz="3733" kern="12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ư</a:t>
            </a:r>
            <a:r>
              <a:rPr lang="vi-VN" sz="3733" kern="12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 su</a:t>
            </a:r>
            <a:r>
              <a:rPr lang="en-US" sz="3733" kern="12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ố</a:t>
            </a:r>
            <a:r>
              <a:rPr lang="vi-VN" sz="3733" kern="12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 chi</a:t>
            </a:r>
            <a:r>
              <a:rPr lang="en-US" sz="3733" kern="12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ề</a:t>
            </a:r>
            <a:r>
              <a:rPr lang="vi-VN" sz="3733" kern="12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u dài đ</a:t>
            </a:r>
            <a:r>
              <a:rPr lang="en-US" sz="3733" kern="12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ấ</a:t>
            </a:r>
            <a:r>
              <a:rPr lang="vi-VN" sz="3733" kern="12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 n</a:t>
            </a:r>
            <a:r>
              <a:rPr lang="en-US" sz="3733" kern="12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ướ</a:t>
            </a:r>
            <a:r>
              <a:rPr lang="vi-VN" sz="3733" kern="12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 cũng có nhi</a:t>
            </a:r>
            <a:r>
              <a:rPr lang="en-US" sz="3733" kern="12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ề</a:t>
            </a:r>
            <a:r>
              <a:rPr lang="vi-VN" sz="3733" kern="12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u bãi bi</a:t>
            </a:r>
            <a:r>
              <a:rPr lang="en-US" sz="3733" kern="12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ể</a:t>
            </a:r>
            <a:r>
              <a:rPr lang="vi-VN" sz="3733" kern="12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 c</a:t>
            </a:r>
            <a:r>
              <a:rPr lang="en-US" sz="3733" kern="12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ò</a:t>
            </a:r>
            <a:r>
              <a:rPr lang="vi-VN" sz="3733" kern="12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 hoang sơ.</a:t>
            </a:r>
            <a:endParaRPr lang="en-US" sz="3733" kern="1200" dirty="0">
              <a:solidFill>
                <a:prstClr val="black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 flipH="1">
            <a:off x="7174405" y="3359152"/>
            <a:ext cx="89995" cy="56726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/>
          <p:cNvGrpSpPr>
            <a:grpSpLocks/>
          </p:cNvGrpSpPr>
          <p:nvPr/>
        </p:nvGrpSpPr>
        <p:grpSpPr bwMode="auto">
          <a:xfrm>
            <a:off x="3048000" y="3937001"/>
            <a:ext cx="169333" cy="567267"/>
            <a:chOff x="1524000" y="2410731"/>
            <a:chExt cx="107372" cy="425225"/>
          </a:xfrm>
        </p:grpSpPr>
        <p:cxnSp>
          <p:nvCxnSpPr>
            <p:cNvPr id="21" name="Straight Connector 20"/>
            <p:cNvCxnSpPr/>
            <p:nvPr/>
          </p:nvCxnSpPr>
          <p:spPr>
            <a:xfrm flipH="1">
              <a:off x="1524000" y="2410731"/>
              <a:ext cx="37580" cy="425225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1593792" y="2410731"/>
              <a:ext cx="37580" cy="425225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90914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9"/>
          <p:cNvCxnSpPr/>
          <p:nvPr/>
        </p:nvCxnSpPr>
        <p:spPr>
          <a:xfrm flipH="1">
            <a:off x="6107838" y="946486"/>
            <a:ext cx="1" cy="5911516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3"/>
          <p:cNvSpPr/>
          <p:nvPr/>
        </p:nvSpPr>
        <p:spPr>
          <a:xfrm>
            <a:off x="5614273" y="1024804"/>
            <a:ext cx="987127" cy="987128"/>
          </a:xfrm>
          <a:prstGeom prst="ellipse">
            <a:avLst/>
          </a:prstGeom>
          <a:solidFill>
            <a:srgbClr val="F29A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0228" tIns="55113" rIns="110228" bIns="55113" rtlCol="0" anchor="ctr"/>
          <a:lstStyle/>
          <a:p>
            <a:pPr algn="ctr" defTabSz="1101215">
              <a:buClrTx/>
            </a:pPr>
            <a:r>
              <a:rPr lang="en-US" altLang="zh-CN" sz="3200" b="1" kern="1200" dirty="0">
                <a:solidFill>
                  <a:prstClr val="white"/>
                </a:solidFill>
                <a:latin typeface="Arial" pitchFamily="34" charset="0"/>
                <a:ea typeface="Arial-Rounded" pitchFamily="34" charset="0"/>
                <a:cs typeface="Arial" pitchFamily="34" charset="0"/>
              </a:rPr>
              <a:t>01</a:t>
            </a:r>
            <a:endParaRPr lang="zh-CN" altLang="en-US" sz="3200" b="1" kern="1200" dirty="0">
              <a:solidFill>
                <a:prstClr val="white"/>
              </a:solidFill>
              <a:latin typeface="Arial" pitchFamily="34" charset="0"/>
              <a:ea typeface="Arial-Rounded" pitchFamily="34" charset="0"/>
              <a:cs typeface="Arial" pitchFamily="34" charset="0"/>
            </a:endParaRPr>
          </a:p>
        </p:txBody>
      </p:sp>
      <p:sp>
        <p:nvSpPr>
          <p:cNvPr id="9" name="文本框 10"/>
          <p:cNvSpPr txBox="1"/>
          <p:nvPr/>
        </p:nvSpPr>
        <p:spPr>
          <a:xfrm>
            <a:off x="6598701" y="1839484"/>
            <a:ext cx="5593303" cy="1096187"/>
          </a:xfrm>
          <a:prstGeom prst="rect">
            <a:avLst/>
          </a:prstGeom>
          <a:noFill/>
        </p:spPr>
        <p:txBody>
          <a:bodyPr wrap="square" lIns="110228" tIns="55113" rIns="110228" bIns="55113" rtlCol="0">
            <a:spAutoFit/>
          </a:bodyPr>
          <a:lstStyle/>
          <a:p>
            <a:pPr defTabSz="1101215">
              <a:buClrTx/>
            </a:pPr>
            <a:r>
              <a:rPr lang="en-US" altLang="zh-CN" sz="3200" kern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Hoàn</a:t>
            </a:r>
            <a:r>
              <a:rPr lang="en-US" altLang="zh-CN" sz="3200" kern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altLang="zh-CN" sz="3200" kern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toàn</a:t>
            </a:r>
            <a:r>
              <a:rPr lang="en-US" altLang="zh-CN" sz="3200" kern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altLang="zh-CN" sz="3200" kern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tự</a:t>
            </a:r>
            <a:r>
              <a:rPr lang="en-US" altLang="zh-CN" sz="3200" kern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altLang="zh-CN" sz="3200" kern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nhiên</a:t>
            </a:r>
            <a:r>
              <a:rPr lang="en-US" altLang="zh-CN" sz="3200" kern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, </a:t>
            </a:r>
            <a:r>
              <a:rPr lang="en-US" altLang="zh-CN" sz="3200" kern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chưa</a:t>
            </a:r>
            <a:r>
              <a:rPr lang="en-US" altLang="zh-CN" sz="3200" kern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altLang="zh-CN" sz="3200" kern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có</a:t>
            </a:r>
            <a:r>
              <a:rPr lang="en-US" altLang="zh-CN" sz="3200" kern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altLang="zh-CN" sz="3200" kern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tác</a:t>
            </a:r>
            <a:r>
              <a:rPr lang="en-US" altLang="zh-CN" sz="3200" kern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altLang="zh-CN" sz="3200" kern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động</a:t>
            </a:r>
            <a:r>
              <a:rPr lang="en-US" altLang="zh-CN" sz="3200" kern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altLang="zh-CN" sz="3200" kern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của</a:t>
            </a:r>
            <a:r>
              <a:rPr lang="en-US" altLang="zh-CN" sz="3200" kern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con </a:t>
            </a:r>
            <a:r>
              <a:rPr lang="en-US" altLang="zh-CN" sz="3200" kern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người</a:t>
            </a:r>
            <a:endParaRPr lang="zh-CN" altLang="en-US" sz="3200" kern="1200" dirty="0">
              <a:solidFill>
                <a:prstClr val="black">
                  <a:lumMod val="65000"/>
                  <a:lumOff val="35000"/>
                </a:prstClr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10" name="文本框 11"/>
          <p:cNvSpPr txBox="1"/>
          <p:nvPr/>
        </p:nvSpPr>
        <p:spPr>
          <a:xfrm>
            <a:off x="6598702" y="1131249"/>
            <a:ext cx="5593300" cy="685755"/>
          </a:xfrm>
          <a:prstGeom prst="rect">
            <a:avLst/>
          </a:prstGeom>
          <a:noFill/>
        </p:spPr>
        <p:txBody>
          <a:bodyPr wrap="square" lIns="110228" tIns="55113" rIns="110228" bIns="55113" rtlCol="0">
            <a:spAutoFit/>
          </a:bodyPr>
          <a:lstStyle/>
          <a:p>
            <a:pPr defTabSz="1101215">
              <a:buClrTx/>
            </a:pPr>
            <a:r>
              <a:rPr lang="en-US" altLang="zh-CN" sz="3733" b="1" kern="1200" dirty="0">
                <a:solidFill>
                  <a:srgbClr val="F29A5B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Hoang </a:t>
            </a:r>
            <a:r>
              <a:rPr lang="en-US" altLang="zh-CN" sz="3733" b="1" kern="1200" dirty="0" err="1">
                <a:solidFill>
                  <a:srgbClr val="F29A5B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sơ</a:t>
            </a:r>
            <a:endParaRPr lang="zh-CN" altLang="en-US" sz="3733" b="1" kern="1200" dirty="0">
              <a:solidFill>
                <a:srgbClr val="F29A5B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21" name="AutoShape 2" descr="Ủng Cao Su Chống Cháy An Toàn Giày Chống Thấm Chịu Nhiệt Độ Cao Lính Cứu Hỏa  Bảo Vệ | Lazada.vn"/>
          <p:cNvSpPr>
            <a:spLocks noChangeAspect="1" noChangeArrowheads="1"/>
          </p:cNvSpPr>
          <p:nvPr/>
        </p:nvSpPr>
        <p:spPr bwMode="auto">
          <a:xfrm>
            <a:off x="155615" y="109540"/>
            <a:ext cx="30488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52" tIns="45727" rIns="91452" bIns="45727" numCol="1" anchor="t" anchorCtr="0" compatLnSpc="1">
            <a:prstTxWarp prst="textNoShape">
              <a:avLst/>
            </a:prstTxWarp>
          </a:bodyPr>
          <a:lstStyle/>
          <a:p>
            <a:pPr defTabSz="1101215">
              <a:buClrTx/>
            </a:pPr>
            <a:endParaRPr lang="en-US" sz="2267" kern="1200">
              <a:solidFill>
                <a:prstClr val="black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22" name="AutoShape 4" descr="Ủng Cao Su Chống Cháy An Toàn Giày Chống Thấm Chịu Nhiệt Độ Cao Lính Cứu Hỏa  Bảo Vệ | Lazada.vn"/>
          <p:cNvSpPr>
            <a:spLocks noChangeAspect="1" noChangeArrowheads="1"/>
          </p:cNvSpPr>
          <p:nvPr/>
        </p:nvSpPr>
        <p:spPr bwMode="auto">
          <a:xfrm>
            <a:off x="308055" y="261942"/>
            <a:ext cx="30488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52" tIns="45727" rIns="91452" bIns="45727" numCol="1" anchor="t" anchorCtr="0" compatLnSpc="1">
            <a:prstTxWarp prst="textNoShape">
              <a:avLst/>
            </a:prstTxWarp>
          </a:bodyPr>
          <a:lstStyle/>
          <a:p>
            <a:pPr defTabSz="1101215">
              <a:buClrTx/>
            </a:pPr>
            <a:endParaRPr lang="en-US" sz="2267" kern="1200">
              <a:solidFill>
                <a:prstClr val="black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4168581" y="135468"/>
            <a:ext cx="3854847" cy="778933"/>
          </a:xfrm>
          <a:prstGeom prst="roundRect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004">
              <a:buClrTx/>
              <a:defRPr/>
            </a:pPr>
            <a:r>
              <a:rPr lang="vi-VN" sz="4267" b="1" kern="1200" dirty="0">
                <a:solidFill>
                  <a:prstClr val="black"/>
                </a:solidFill>
                <a:latin typeface="Arial-Rounded" pitchFamily="34" charset="0"/>
                <a:cs typeface="Arial-Rounded" pitchFamily="34" charset="0"/>
              </a:rPr>
              <a:t>GIẢI NGHĨA TỪ</a:t>
            </a:r>
            <a:endParaRPr lang="en-US" sz="4267" b="1" kern="1200" dirty="0">
              <a:solidFill>
                <a:prstClr val="black"/>
              </a:solidFill>
              <a:latin typeface="Arial-Rounded" pitchFamily="34" charset="0"/>
              <a:cs typeface="Arial-Rounded" pitchFamily="34" charset="0"/>
            </a:endParaRPr>
          </a:p>
        </p:txBody>
      </p:sp>
      <p:sp>
        <p:nvSpPr>
          <p:cNvPr id="11" name="文本框 16"/>
          <p:cNvSpPr txBox="1"/>
          <p:nvPr/>
        </p:nvSpPr>
        <p:spPr>
          <a:xfrm>
            <a:off x="2" y="4597376"/>
            <a:ext cx="5614269" cy="1588630"/>
          </a:xfrm>
          <a:prstGeom prst="rect">
            <a:avLst/>
          </a:prstGeom>
          <a:noFill/>
        </p:spPr>
        <p:txBody>
          <a:bodyPr wrap="square" lIns="110228" tIns="55113" rIns="110228" bIns="55113" rtlCol="0">
            <a:spAutoFit/>
          </a:bodyPr>
          <a:lstStyle/>
          <a:p>
            <a:pPr algn="r" defTabSz="1101215">
              <a:buClrTx/>
            </a:pPr>
            <a:r>
              <a:rPr lang="en-US" altLang="zh-CN" sz="3200" kern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Có</a:t>
            </a:r>
            <a:r>
              <a:rPr lang="en-US" altLang="zh-CN" sz="3200" kern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altLang="zh-CN" sz="3200" kern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gì</a:t>
            </a:r>
            <a:r>
              <a:rPr lang="en-US" altLang="zh-CN" sz="3200" kern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altLang="zh-CN" sz="3200" kern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đó</a:t>
            </a:r>
            <a:r>
              <a:rPr lang="en-US" altLang="zh-CN" sz="3200" kern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altLang="zh-CN" sz="3200" kern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rất</a:t>
            </a:r>
            <a:r>
              <a:rPr lang="en-US" altLang="zh-CN" sz="3200" kern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altLang="zh-CN" sz="3200" kern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lạ</a:t>
            </a:r>
            <a:r>
              <a:rPr lang="en-US" altLang="zh-CN" sz="3200" kern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altLang="zh-CN" sz="3200" kern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lùng</a:t>
            </a:r>
            <a:r>
              <a:rPr lang="en-US" altLang="zh-CN" sz="3200" kern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, </a:t>
            </a:r>
            <a:r>
              <a:rPr lang="en-US" altLang="zh-CN" sz="3200" kern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làm</a:t>
            </a:r>
            <a:r>
              <a:rPr lang="en-US" altLang="zh-CN" sz="3200" kern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altLang="zh-CN" sz="3200" kern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cho</a:t>
            </a:r>
            <a:r>
              <a:rPr lang="en-US" altLang="zh-CN" sz="3200" kern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altLang="zh-CN" sz="3200" kern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người</a:t>
            </a:r>
            <a:r>
              <a:rPr lang="en-US" altLang="zh-CN" sz="3200" kern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ta </a:t>
            </a:r>
            <a:r>
              <a:rPr lang="en-US" altLang="zh-CN" sz="3200" kern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phải</a:t>
            </a:r>
            <a:r>
              <a:rPr lang="en-US" altLang="zh-CN" sz="3200" kern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altLang="zh-CN" sz="3200" kern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ca</a:t>
            </a:r>
            <a:r>
              <a:rPr lang="en-US" altLang="zh-CN" sz="3200" kern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altLang="zh-CN" sz="3200" kern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ngợi</a:t>
            </a:r>
            <a:r>
              <a:rPr lang="en-US" altLang="zh-CN" sz="3200" kern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, </a:t>
            </a:r>
            <a:r>
              <a:rPr lang="en-US" altLang="zh-CN" sz="3200" kern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khâm</a:t>
            </a:r>
            <a:r>
              <a:rPr lang="en-US" altLang="zh-CN" sz="3200" kern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altLang="zh-CN" sz="3200" kern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phục</a:t>
            </a:r>
            <a:endParaRPr lang="zh-CN" altLang="en-US" sz="3200" kern="1200" dirty="0">
              <a:solidFill>
                <a:prstClr val="black">
                  <a:lumMod val="65000"/>
                  <a:lumOff val="35000"/>
                </a:prstClr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12" name="椭圆 5"/>
          <p:cNvSpPr/>
          <p:nvPr/>
        </p:nvSpPr>
        <p:spPr>
          <a:xfrm>
            <a:off x="5612929" y="3760951"/>
            <a:ext cx="987127" cy="987128"/>
          </a:xfrm>
          <a:prstGeom prst="ellipse">
            <a:avLst/>
          </a:prstGeom>
          <a:solidFill>
            <a:srgbClr val="A5C0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0228" tIns="55113" rIns="110228" bIns="55113" rtlCol="0" anchor="ctr"/>
          <a:lstStyle/>
          <a:p>
            <a:pPr algn="ctr" defTabSz="1101215">
              <a:buClrTx/>
            </a:pPr>
            <a:r>
              <a:rPr lang="en-US" altLang="zh-CN" sz="3200" b="1" kern="1200" dirty="0">
                <a:solidFill>
                  <a:prstClr val="white"/>
                </a:solidFill>
                <a:latin typeface="Arial" pitchFamily="34" charset="0"/>
                <a:ea typeface="Arial-Rounded" pitchFamily="34" charset="0"/>
                <a:cs typeface="Arial" pitchFamily="34" charset="0"/>
              </a:rPr>
              <a:t>02</a:t>
            </a:r>
            <a:endParaRPr lang="zh-CN" altLang="en-US" sz="3200" b="1" kern="1200" dirty="0">
              <a:solidFill>
                <a:prstClr val="white"/>
              </a:solidFill>
              <a:latin typeface="Arial" pitchFamily="34" charset="0"/>
              <a:ea typeface="Arial-Rounded" pitchFamily="34" charset="0"/>
              <a:cs typeface="Arial" pitchFamily="34" charset="0"/>
            </a:endParaRPr>
          </a:p>
        </p:txBody>
      </p:sp>
      <p:sp>
        <p:nvSpPr>
          <p:cNvPr id="13" name="文本框 17"/>
          <p:cNvSpPr txBox="1"/>
          <p:nvPr/>
        </p:nvSpPr>
        <p:spPr>
          <a:xfrm>
            <a:off x="4" y="3887535"/>
            <a:ext cx="5610897" cy="685755"/>
          </a:xfrm>
          <a:prstGeom prst="rect">
            <a:avLst/>
          </a:prstGeom>
          <a:noFill/>
        </p:spPr>
        <p:txBody>
          <a:bodyPr wrap="square" lIns="110228" tIns="55113" rIns="110228" bIns="55113" rtlCol="0">
            <a:spAutoFit/>
          </a:bodyPr>
          <a:lstStyle/>
          <a:p>
            <a:pPr algn="r" defTabSz="1101215">
              <a:buClrTx/>
            </a:pPr>
            <a:r>
              <a:rPr lang="en-US" altLang="zh-CN" sz="3733" b="1" kern="1200" dirty="0" err="1">
                <a:solidFill>
                  <a:srgbClr val="A5C0A4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Kì</a:t>
            </a:r>
            <a:r>
              <a:rPr lang="en-US" altLang="zh-CN" sz="3733" b="1" kern="1200" dirty="0">
                <a:solidFill>
                  <a:srgbClr val="A5C0A4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altLang="zh-CN" sz="3733" b="1" kern="1200" dirty="0" err="1">
                <a:solidFill>
                  <a:srgbClr val="A5C0A4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diệu</a:t>
            </a:r>
            <a:endParaRPr lang="zh-CN" altLang="en-US" sz="3733" b="1" kern="1200" dirty="0">
              <a:solidFill>
                <a:srgbClr val="A5C0A4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pic>
        <p:nvPicPr>
          <p:cNvPr id="14" name="Picture 4" descr="13 bãi biển hoang sơ tuyệt đẹp ít người biết ở Việt Nam - Metrip.Vn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97"/>
          <a:stretch/>
        </p:blipFill>
        <p:spPr bwMode="auto">
          <a:xfrm>
            <a:off x="6728066" y="3103086"/>
            <a:ext cx="5260737" cy="3577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434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  <p:bldP spid="10" grpId="0"/>
      <p:bldP spid="11" grpId="0"/>
      <p:bldP spid="12" grpId="0" animBg="1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240819"/>
            <a:ext cx="12192000" cy="6564003"/>
            <a:chOff x="-50787" y="240817"/>
            <a:chExt cx="12188825" cy="6564002"/>
          </a:xfrm>
        </p:grpSpPr>
        <p:sp>
          <p:nvSpPr>
            <p:cNvPr id="4" name="TextBox 3"/>
            <p:cNvSpPr txBox="1"/>
            <p:nvPr/>
          </p:nvSpPr>
          <p:spPr>
            <a:xfrm>
              <a:off x="-50787" y="240817"/>
              <a:ext cx="12188825" cy="69738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121740" tIns="60872" rIns="121740" bIns="60872" rtlCol="0">
              <a:spAutoFit/>
            </a:bodyPr>
            <a:lstStyle/>
            <a:p>
              <a:pPr algn="ctr" defTabSz="1101215">
                <a:buClrTx/>
              </a:pPr>
              <a:r>
                <a:rPr lang="en-US" sz="3733" b="1" kern="1200">
                  <a:solidFill>
                    <a:srgbClr val="FF0000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Du lịch biển Việt Nam</a:t>
              </a:r>
            </a:p>
          </p:txBody>
        </p:sp>
        <p:sp>
          <p:nvSpPr>
            <p:cNvPr id="2" name="Rectangle 1"/>
            <p:cNvSpPr/>
            <p:nvPr/>
          </p:nvSpPr>
          <p:spPr>
            <a:xfrm>
              <a:off x="236930" y="843508"/>
              <a:ext cx="11647174" cy="59613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1101215">
                <a:buClrTx/>
              </a:pP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	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Biển nước ta </a:t>
              </a:r>
              <a:r>
                <a:rPr lang="en-US" sz="3467" kern="1200" dirty="0" err="1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nơ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i đâu cũng 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đ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ẹp. Thanh Hoá, Đà N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ẵ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ng, Khánh Ho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à,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... có nh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ữ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ng </a:t>
              </a:r>
              <a:r>
                <a:rPr lang="vi-VN" sz="3467" kern="1200" dirty="0">
                  <a:solidFill>
                    <a:srgbClr val="FF0000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bãi bi</a:t>
              </a:r>
              <a:r>
                <a:rPr lang="en-US" sz="3467" kern="1200" dirty="0">
                  <a:solidFill>
                    <a:srgbClr val="FF0000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ể</a:t>
              </a:r>
              <a:r>
                <a:rPr lang="vi-VN" sz="3467" kern="1200" dirty="0">
                  <a:solidFill>
                    <a:srgbClr val="FF0000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n 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nổi tiếng, đ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ư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ợc du khách yêu thích. Nh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ư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ng su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ố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t chi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ề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u dài đ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ấ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t n</a:t>
              </a:r>
              <a:r>
                <a:rPr lang="en-US" sz="3467" kern="1200" dirty="0" err="1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ướ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c cũng có nhi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ề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u bãi bi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ể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n c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ò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n </a:t>
              </a:r>
              <a:r>
                <a:rPr lang="vi-VN" sz="3467" kern="1200" dirty="0">
                  <a:solidFill>
                    <a:srgbClr val="FF0000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hoang sơ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.</a:t>
              </a:r>
              <a:endParaRPr lang="en-US" sz="3467" kern="12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endParaRPr>
            </a:p>
            <a:p>
              <a:pPr algn="just" defTabSz="1101215">
                <a:buClrTx/>
              </a:pP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	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Đi bi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ể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n, b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ạ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n sẽ đ</a:t>
              </a:r>
              <a:r>
                <a:rPr lang="en-US" sz="3467" kern="1200" dirty="0" err="1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ượ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c </a:t>
              </a:r>
              <a:r>
                <a:rPr lang="vi-VN" sz="3467" kern="1200" dirty="0">
                  <a:solidFill>
                    <a:srgbClr val="FF0000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tho</a:t>
              </a:r>
              <a:r>
                <a:rPr lang="en-US" sz="3467" kern="1200" dirty="0">
                  <a:solidFill>
                    <a:srgbClr val="FF0000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ả</a:t>
              </a:r>
              <a:r>
                <a:rPr lang="vi-VN" sz="3467" kern="1200" dirty="0">
                  <a:solidFill>
                    <a:srgbClr val="FF0000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sức 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b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ơ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i lội, n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ô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đùa trên sóng, nh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ặ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t v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ỏ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s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ò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, xây lâu đài cát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.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N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ế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u đến Mũi Né, bạn sẽ đư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ợ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c ng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ắ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m nhìn nh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ữ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ng đồi cát mênh mông. Cát bay l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à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m cho hình d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ạ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ng các đồi c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á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t luôn thay đổi. </a:t>
              </a:r>
              <a:r>
                <a:rPr lang="vi-VN" sz="3467" kern="1200" dirty="0">
                  <a:solidFill>
                    <a:srgbClr val="FF0000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Trượt cát 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ở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đây r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ấ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t th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ú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vị.</a:t>
              </a:r>
              <a:endParaRPr lang="en-US" sz="3467" kern="12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endParaRPr>
            </a:p>
            <a:p>
              <a:pPr algn="just" defTabSz="1101215">
                <a:buClrTx/>
              </a:pP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	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Bi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ể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n l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à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món quà k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ì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diệu m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à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thiên nhiên đã ban t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ặ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ng cho n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ư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ớc ta.</a:t>
              </a:r>
            </a:p>
            <a:p>
              <a:pPr algn="r" defTabSz="1101215">
                <a:buClrTx/>
              </a:pP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(</a:t>
              </a:r>
              <a:r>
                <a:rPr lang="en-US" sz="3467" kern="1200" dirty="0" err="1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Cẩm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</a:t>
              </a:r>
              <a:r>
                <a:rPr lang="en-US" sz="3467" kern="1200" dirty="0" err="1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Anh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)</a:t>
              </a:r>
            </a:p>
          </p:txBody>
        </p:sp>
      </p:grpSp>
      <p:grpSp>
        <p:nvGrpSpPr>
          <p:cNvPr id="7" name="Group 1"/>
          <p:cNvGrpSpPr>
            <a:grpSpLocks/>
          </p:cNvGrpSpPr>
          <p:nvPr/>
        </p:nvGrpSpPr>
        <p:grpSpPr bwMode="auto">
          <a:xfrm>
            <a:off x="139703" y="139701"/>
            <a:ext cx="11950700" cy="812800"/>
            <a:chOff x="209550" y="361950"/>
            <a:chExt cx="8963757" cy="609600"/>
          </a:xfrm>
        </p:grpSpPr>
        <p:sp>
          <p:nvSpPr>
            <p:cNvPr id="9" name="Oval 8"/>
            <p:cNvSpPr/>
            <p:nvPr/>
          </p:nvSpPr>
          <p:spPr>
            <a:xfrm>
              <a:off x="209550" y="361950"/>
              <a:ext cx="609650" cy="609600"/>
            </a:xfrm>
            <a:prstGeom prst="ellipse">
              <a:avLst/>
            </a:prstGeom>
            <a:solidFill>
              <a:srgbClr val="A521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71" tIns="60936" rIns="121871" bIns="60936" anchor="ctr"/>
            <a:lstStyle/>
            <a:p>
              <a:pPr algn="ctr" defTabSz="1218516">
                <a:buClrTx/>
                <a:defRPr/>
              </a:pPr>
              <a:r>
                <a:rPr lang="vi-VN" sz="3200" b="1" kern="1200" dirty="0">
                  <a:solidFill>
                    <a:prstClr val="white"/>
                  </a:solidFill>
                  <a:latin typeface="Arial Rounded MT Bold" pitchFamily="34" charset="0"/>
                  <a:cs typeface="Times New Roman" pitchFamily="18" charset="0"/>
                </a:rPr>
                <a:t>2</a:t>
              </a:r>
              <a:endParaRPr lang="en-US" sz="3200" b="1" kern="1200" dirty="0">
                <a:solidFill>
                  <a:prstClr val="white"/>
                </a:solidFill>
                <a:latin typeface="Arial Rounded MT Bold" pitchFamily="34" charset="0"/>
                <a:cs typeface="Times New Roman" pitchFamily="18" charset="0"/>
              </a:endParaRPr>
            </a:p>
          </p:txBody>
        </p:sp>
        <p:sp>
          <p:nvSpPr>
            <p:cNvPr id="10" name="TextBox 4"/>
            <p:cNvSpPr txBox="1">
              <a:spLocks noChangeArrowheads="1"/>
            </p:cNvSpPr>
            <p:nvPr/>
          </p:nvSpPr>
          <p:spPr bwMode="auto">
            <a:xfrm>
              <a:off x="817685" y="439524"/>
              <a:ext cx="8355622" cy="461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855" tIns="60928" rIns="121855" bIns="60928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9pPr>
            </a:lstStyle>
            <a:p>
              <a:pPr algn="just" defTabSz="1101215">
                <a:buClrTx/>
              </a:pPr>
              <a:r>
                <a:rPr lang="vi-VN" sz="3200" b="1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Đọc</a:t>
              </a:r>
              <a:endParaRPr lang="en-US" sz="3200" b="1" kern="12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endParaRPr>
            </a:p>
          </p:txBody>
        </p:sp>
      </p:grpSp>
      <p:cxnSp>
        <p:nvCxnSpPr>
          <p:cNvPr id="28" name="Straight Connector 27"/>
          <p:cNvCxnSpPr/>
          <p:nvPr/>
        </p:nvCxnSpPr>
        <p:spPr>
          <a:xfrm flipH="1">
            <a:off x="3073400" y="2541741"/>
            <a:ext cx="50800" cy="48683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>
            <a:off x="10624607" y="4675718"/>
            <a:ext cx="50800" cy="48683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>
            <a:off x="3175000" y="2540000"/>
            <a:ext cx="50800" cy="48894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10744200" y="4673600"/>
            <a:ext cx="50800" cy="48894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1905000" y="5717118"/>
            <a:ext cx="50800" cy="48683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2024593" y="5715000"/>
            <a:ext cx="50800" cy="48894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loud 14"/>
          <p:cNvSpPr/>
          <p:nvPr/>
        </p:nvSpPr>
        <p:spPr>
          <a:xfrm>
            <a:off x="9330436" y="-25400"/>
            <a:ext cx="2827528" cy="885175"/>
          </a:xfrm>
          <a:prstGeom prst="cloud">
            <a:avLst/>
          </a:prstGeom>
          <a:noFill/>
          <a:ln>
            <a:solidFill>
              <a:srgbClr val="1593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23" tIns="60912" rIns="121823" bIns="60912" rtlCol="0" anchor="ctr"/>
          <a:lstStyle/>
          <a:p>
            <a:pPr algn="ctr" defTabSz="1219004">
              <a:buClrTx/>
              <a:defRPr/>
            </a:pPr>
            <a:r>
              <a:rPr lang="vi-VN" sz="2133" b="1" kern="1200" dirty="0">
                <a:solidFill>
                  <a:srgbClr val="7030A0"/>
                </a:solidFill>
                <a:latin typeface="Arial-Rounded" pitchFamily="34" charset="0"/>
                <a:cs typeface="Arial-Rounded" pitchFamily="34" charset="0"/>
              </a:rPr>
              <a:t>ĐỌC THEO NHÓM</a:t>
            </a:r>
            <a:endParaRPr lang="en-US" sz="2133" b="1" kern="1200" dirty="0">
              <a:solidFill>
                <a:srgbClr val="7030A0"/>
              </a:solidFill>
              <a:latin typeface="Arial-Rounded" pitchFamily="34" charset="0"/>
              <a:cs typeface="Arial-Round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1401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240819"/>
            <a:ext cx="12192000" cy="6564003"/>
            <a:chOff x="-50787" y="240817"/>
            <a:chExt cx="12188825" cy="6564002"/>
          </a:xfrm>
        </p:grpSpPr>
        <p:sp>
          <p:nvSpPr>
            <p:cNvPr id="4" name="TextBox 3"/>
            <p:cNvSpPr txBox="1"/>
            <p:nvPr/>
          </p:nvSpPr>
          <p:spPr>
            <a:xfrm>
              <a:off x="-50787" y="240817"/>
              <a:ext cx="12188825" cy="69738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121740" tIns="60872" rIns="121740" bIns="60872" rtlCol="0">
              <a:spAutoFit/>
            </a:bodyPr>
            <a:lstStyle/>
            <a:p>
              <a:pPr algn="ctr" defTabSz="1101215">
                <a:buClrTx/>
              </a:pPr>
              <a:r>
                <a:rPr lang="en-US" sz="3733" b="1" kern="1200">
                  <a:solidFill>
                    <a:srgbClr val="FF0000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Du lịch biển Việt Nam</a:t>
              </a:r>
            </a:p>
          </p:txBody>
        </p:sp>
        <p:sp>
          <p:nvSpPr>
            <p:cNvPr id="2" name="Rectangle 1"/>
            <p:cNvSpPr/>
            <p:nvPr/>
          </p:nvSpPr>
          <p:spPr>
            <a:xfrm>
              <a:off x="236930" y="843508"/>
              <a:ext cx="11647174" cy="59613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1101215">
                <a:buClrTx/>
              </a:pP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	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Biển nước ta </a:t>
              </a:r>
              <a:r>
                <a:rPr lang="en-US" sz="3467" kern="1200" dirty="0" err="1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nơ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i đâu cũng 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đ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ẹp. Thanh Hoá, Đà N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ẵ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ng, Khánh Ho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à,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... có nh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ữ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ng bãi bi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ể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n nổi tiếng, đ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ư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ợc du khách yêu thích. Nh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ư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ng su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ố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t chi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ề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u dài đ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ấ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t n</a:t>
              </a:r>
              <a:r>
                <a:rPr lang="en-US" sz="3467" kern="1200" dirty="0" err="1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ướ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c cũng có nhi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ề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u bãi bi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ể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n c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ò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n hoang sơ.</a:t>
              </a:r>
              <a:endParaRPr lang="en-US" sz="3467" kern="12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endParaRPr>
            </a:p>
            <a:p>
              <a:pPr algn="just" defTabSz="1101215">
                <a:buClrTx/>
              </a:pP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	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Đi bi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ể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n, b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ạ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n sẽ đ</a:t>
              </a:r>
              <a:r>
                <a:rPr lang="en-US" sz="3467" kern="1200" dirty="0" err="1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ượ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c tho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ả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sức b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ơ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i lội, n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ô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đùa trên sóng, nh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ặ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t v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ỏ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s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ò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, xây lâu đài cát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.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N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ế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u đến Mũi Né, bạn sẽ đư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ợ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c ng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ắ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m nhìn nh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ữ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ng đồi cát mênh mông. Cát bay l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à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m cho hình d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ạ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ng các đồi c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á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t luôn thay đổi. Trượt cát 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ở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đây r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ấ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t th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ú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vị.</a:t>
              </a:r>
              <a:endParaRPr lang="en-US" sz="3467" kern="12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endParaRPr>
            </a:p>
            <a:p>
              <a:pPr algn="just" defTabSz="1101215">
                <a:buClrTx/>
              </a:pP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	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Bi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ể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n l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à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món quà k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ì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diệu m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à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thiên nhiên đã ban t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ặ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ng cho n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ư</a:t>
              </a:r>
              <a:r>
                <a:rPr lang="vi-VN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ớc ta.</a:t>
              </a:r>
            </a:p>
            <a:p>
              <a:pPr algn="r" defTabSz="1101215">
                <a:buClrTx/>
              </a:pP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(</a:t>
              </a:r>
              <a:r>
                <a:rPr lang="en-US" sz="3467" kern="1200" dirty="0" err="1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Cẩm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</a:t>
              </a:r>
              <a:r>
                <a:rPr lang="en-US" sz="3467" kern="1200" dirty="0" err="1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Anh</a:t>
              </a:r>
              <a:r>
                <a:rPr lang="en-US" sz="3467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)</a:t>
              </a:r>
            </a:p>
          </p:txBody>
        </p:sp>
      </p:grp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2202" y="6188469"/>
            <a:ext cx="11992601" cy="584775"/>
          </a:xfrm>
          <a:prstGeom prst="rect">
            <a:avLst/>
          </a:prstGeom>
          <a:solidFill>
            <a:schemeClr val="bg1"/>
          </a:solidFill>
          <a:ln w="19050">
            <a:solidFill>
              <a:srgbClr val="7030A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defTabSz="1101215">
              <a:buClrTx/>
            </a:pPr>
            <a:r>
              <a:rPr lang="vi-VN" sz="3200" kern="1200" dirty="0">
                <a:solidFill>
                  <a:srgbClr val="00206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b. </a:t>
            </a:r>
            <a:r>
              <a:rPr lang="en-US" sz="3200" kern="1200" dirty="0" err="1">
                <a:solidFill>
                  <a:srgbClr val="00206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Chúng</a:t>
            </a:r>
            <a:r>
              <a:rPr lang="en-US" sz="3200" kern="1200" dirty="0">
                <a:solidFill>
                  <a:srgbClr val="00206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ta </a:t>
            </a:r>
            <a:r>
              <a:rPr lang="en-US" sz="3200" kern="1200" dirty="0" err="1">
                <a:solidFill>
                  <a:srgbClr val="00206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có</a:t>
            </a:r>
            <a:r>
              <a:rPr lang="en-US" sz="3200" kern="1200" dirty="0">
                <a:solidFill>
                  <a:srgbClr val="00206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200" kern="1200" dirty="0" err="1">
                <a:solidFill>
                  <a:srgbClr val="00206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thể</a:t>
            </a:r>
            <a:r>
              <a:rPr lang="en-US" sz="3200" kern="1200" dirty="0">
                <a:solidFill>
                  <a:srgbClr val="00206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200" kern="1200" dirty="0" err="1">
                <a:solidFill>
                  <a:srgbClr val="00206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làm</a:t>
            </a:r>
            <a:r>
              <a:rPr lang="en-US" sz="3200" kern="1200" dirty="0">
                <a:solidFill>
                  <a:srgbClr val="00206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200" kern="1200" dirty="0" err="1">
                <a:solidFill>
                  <a:srgbClr val="00206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gì</a:t>
            </a:r>
            <a:r>
              <a:rPr lang="en-US" sz="3200" kern="1200" dirty="0">
                <a:solidFill>
                  <a:srgbClr val="00206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200" kern="1200" dirty="0" err="1">
                <a:solidFill>
                  <a:srgbClr val="00206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khi</a:t>
            </a:r>
            <a:r>
              <a:rPr lang="en-US" sz="3200" kern="1200" dirty="0">
                <a:solidFill>
                  <a:srgbClr val="00206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200" kern="1200" dirty="0" err="1">
                <a:solidFill>
                  <a:srgbClr val="00206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đi</a:t>
            </a:r>
            <a:r>
              <a:rPr lang="en-US" sz="3200" kern="1200" dirty="0">
                <a:solidFill>
                  <a:srgbClr val="00206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200" kern="1200" dirty="0" err="1">
                <a:solidFill>
                  <a:srgbClr val="00206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biển</a:t>
            </a:r>
            <a:r>
              <a:rPr lang="en-US" sz="3200" kern="1200" dirty="0">
                <a:solidFill>
                  <a:srgbClr val="00206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?</a:t>
            </a:r>
          </a:p>
        </p:txBody>
      </p:sp>
      <p:grpSp>
        <p:nvGrpSpPr>
          <p:cNvPr id="13" name="Group 1"/>
          <p:cNvGrpSpPr>
            <a:grpSpLocks/>
          </p:cNvGrpSpPr>
          <p:nvPr/>
        </p:nvGrpSpPr>
        <p:grpSpPr bwMode="auto">
          <a:xfrm>
            <a:off x="139703" y="139701"/>
            <a:ext cx="11950700" cy="812800"/>
            <a:chOff x="209550" y="361950"/>
            <a:chExt cx="8963757" cy="609600"/>
          </a:xfrm>
        </p:grpSpPr>
        <p:sp>
          <p:nvSpPr>
            <p:cNvPr id="14" name="Oval 13"/>
            <p:cNvSpPr/>
            <p:nvPr/>
          </p:nvSpPr>
          <p:spPr>
            <a:xfrm>
              <a:off x="209550" y="361950"/>
              <a:ext cx="609650" cy="609600"/>
            </a:xfrm>
            <a:prstGeom prst="ellipse">
              <a:avLst/>
            </a:prstGeom>
            <a:solidFill>
              <a:srgbClr val="A521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71" tIns="60936" rIns="121871" bIns="60936" anchor="ctr"/>
            <a:lstStyle/>
            <a:p>
              <a:pPr algn="ctr" defTabSz="1218516">
                <a:buClrTx/>
                <a:defRPr/>
              </a:pPr>
              <a:r>
                <a:rPr lang="vi-VN" sz="3200" b="1" kern="1200" dirty="0">
                  <a:solidFill>
                    <a:prstClr val="white"/>
                  </a:solidFill>
                  <a:latin typeface="Arial Rounded MT Bold" pitchFamily="34" charset="0"/>
                  <a:cs typeface="Times New Roman" pitchFamily="18" charset="0"/>
                </a:rPr>
                <a:t>3</a:t>
              </a:r>
              <a:endParaRPr lang="en-US" sz="3200" b="1" kern="1200" dirty="0">
                <a:solidFill>
                  <a:prstClr val="white"/>
                </a:solidFill>
                <a:latin typeface="Arial Rounded MT Bold" pitchFamily="34" charset="0"/>
                <a:cs typeface="Times New Roman" pitchFamily="18" charset="0"/>
              </a:endParaRPr>
            </a:p>
          </p:txBody>
        </p:sp>
        <p:sp>
          <p:nvSpPr>
            <p:cNvPr id="15" name="TextBox 4"/>
            <p:cNvSpPr txBox="1">
              <a:spLocks noChangeArrowheads="1"/>
            </p:cNvSpPr>
            <p:nvPr/>
          </p:nvSpPr>
          <p:spPr bwMode="auto">
            <a:xfrm>
              <a:off x="817685" y="439524"/>
              <a:ext cx="8355622" cy="461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855" tIns="60928" rIns="121855" bIns="60928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9pPr>
            </a:lstStyle>
            <a:p>
              <a:pPr algn="just" defTabSz="1101215">
                <a:buClrTx/>
              </a:pPr>
              <a:r>
                <a:rPr lang="vi-VN" sz="3200" b="1" kern="1200" dirty="0">
                  <a:solidFill>
                    <a:prstClr val="black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Trả lời câu hỏi</a:t>
              </a:r>
              <a:endParaRPr lang="en-US" sz="3200" b="1" kern="12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endParaRPr>
            </a:p>
          </p:txBody>
        </p:sp>
      </p:grpSp>
      <p:cxnSp>
        <p:nvCxnSpPr>
          <p:cNvPr id="16" name="Straight Connector 15"/>
          <p:cNvCxnSpPr/>
          <p:nvPr/>
        </p:nvCxnSpPr>
        <p:spPr>
          <a:xfrm flipH="1">
            <a:off x="408613" y="4114800"/>
            <a:ext cx="2004387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8534669" y="3584888"/>
            <a:ext cx="304773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5486402" y="3556000"/>
            <a:ext cx="276859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2635897" y="4114800"/>
            <a:ext cx="2934623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3231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1002</Words>
  <Application>Microsoft Office PowerPoint</Application>
  <PresentationFormat>Widescreen</PresentationFormat>
  <Paragraphs>62</Paragraphs>
  <Slides>9</Slides>
  <Notes>6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Arial</vt:lpstr>
      <vt:lpstr>Arial Rounded MT Bold</vt:lpstr>
      <vt:lpstr>Arial-Rounded</vt:lpstr>
      <vt:lpstr>Calibri</vt:lpstr>
      <vt:lpstr>Coming Soon</vt:lpstr>
      <vt:lpstr>Office 主题</vt:lpstr>
      <vt:lpstr>Office Theme</vt:lpstr>
      <vt:lpstr>Custom Design</vt:lpstr>
      <vt:lpstr>1_Custom Design</vt:lpstr>
      <vt:lpstr>2_Custom Design</vt:lpstr>
      <vt:lpstr>3_Custom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Du lịch biển Việt Nam</dc:title>
  <dc:creator>Huong Thao - 0972115126</dc:creator>
  <cp:lastModifiedBy>Administrator</cp:lastModifiedBy>
  <cp:revision>37</cp:revision>
  <dcterms:modified xsi:type="dcterms:W3CDTF">2026-04-29T01:01:31Z</dcterms:modified>
</cp:coreProperties>
</file>